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notesSlides/notesSlide4.xml" ContentType="application/vnd.openxmlformats-officedocument.presentationml.notesSlid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9" r:id="rId3"/>
    <p:sldId id="258" r:id="rId4"/>
    <p:sldId id="267" r:id="rId5"/>
    <p:sldId id="261" r:id="rId6"/>
    <p:sldId id="260" r:id="rId7"/>
    <p:sldId id="264" r:id="rId8"/>
    <p:sldId id="266" r:id="rId9"/>
    <p:sldId id="263" r:id="rId10"/>
    <p:sldId id="271" r:id="rId11"/>
    <p:sldId id="273" r:id="rId12"/>
    <p:sldId id="278" r:id="rId13"/>
    <p:sldId id="275" r:id="rId14"/>
    <p:sldId id="276" r:id="rId15"/>
    <p:sldId id="277" r:id="rId16"/>
  </p:sldIdLst>
  <p:sldSz cx="12192000" cy="6858000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van Cuzic" initials="IC" lastIdx="2" clrIdx="0">
    <p:extLst>
      <p:ext uri="{19B8F6BF-5375-455C-9EA6-DF929625EA0E}">
        <p15:presenceInfo xmlns:p15="http://schemas.microsoft.com/office/powerpoint/2012/main" xmlns="" userId="Ivan Cuzic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713" autoAdjust="0"/>
  </p:normalViewPr>
  <p:slideViewPr>
    <p:cSldViewPr>
      <p:cViewPr varScale="1">
        <p:scale>
          <a:sx n="115" d="100"/>
          <a:sy n="115" d="100"/>
        </p:scale>
        <p:origin x="-186" y="-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3935FAD-C8A1-479A-8104-077E9CAEBC49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BA5B5A0-BB5E-4B4D-A32F-D4AFF3557BCA}">
      <dgm:prSet custT="1"/>
      <dgm:spPr/>
      <dgm:t>
        <a:bodyPr/>
        <a:lstStyle/>
        <a:p>
          <a:r>
            <a:rPr lang="hr-HR" sz="2400" dirty="0"/>
            <a:t>sukobi u Hrvatskoj za prijestolje</a:t>
          </a:r>
          <a:endParaRPr lang="en-US" sz="2400" dirty="0"/>
        </a:p>
      </dgm:t>
    </dgm:pt>
    <dgm:pt modelId="{B3A67B5C-D29E-41C0-A8DE-11E0B0CBA32E}" type="sibTrans" cxnId="{51C6B7CB-C564-4F77-B899-BA58C5A8D6EC}">
      <dgm:prSet/>
      <dgm:spPr/>
      <dgm:t>
        <a:bodyPr/>
        <a:lstStyle/>
        <a:p>
          <a:endParaRPr lang="en-US"/>
        </a:p>
      </dgm:t>
    </dgm:pt>
    <dgm:pt modelId="{786F693A-EBF0-4C38-8664-1C2DB4BD7B67}" type="parTrans" cxnId="{51C6B7CB-C564-4F77-B899-BA58C5A8D6EC}">
      <dgm:prSet/>
      <dgm:spPr/>
      <dgm:t>
        <a:bodyPr/>
        <a:lstStyle/>
        <a:p>
          <a:endParaRPr lang="en-US"/>
        </a:p>
      </dgm:t>
    </dgm:pt>
    <dgm:pt modelId="{E68A6AA4-079F-4C02-B4C9-43CD1B8B5383}">
      <dgm:prSet custT="1"/>
      <dgm:spPr/>
      <dgm:t>
        <a:bodyPr/>
        <a:lstStyle/>
        <a:p>
          <a:r>
            <a:rPr lang="hr-HR" sz="2400" dirty="0"/>
            <a:t>sukob Petra Svačića i Kolomana</a:t>
          </a:r>
          <a:endParaRPr lang="en-US" sz="2400" dirty="0"/>
        </a:p>
      </dgm:t>
    </dgm:pt>
    <dgm:pt modelId="{843F1EE1-6777-4E0F-8108-004593BEAC40}" type="parTrans" cxnId="{EF6E7AB8-1E34-454C-818C-66E63C1266C7}">
      <dgm:prSet/>
      <dgm:spPr/>
      <dgm:t>
        <a:bodyPr/>
        <a:lstStyle/>
        <a:p>
          <a:endParaRPr lang="hr-HR"/>
        </a:p>
      </dgm:t>
    </dgm:pt>
    <dgm:pt modelId="{B7F80C18-D819-40FF-980A-9526AFCC4533}" type="sibTrans" cxnId="{EF6E7AB8-1E34-454C-818C-66E63C1266C7}">
      <dgm:prSet/>
      <dgm:spPr/>
      <dgm:t>
        <a:bodyPr/>
        <a:lstStyle/>
        <a:p>
          <a:endParaRPr lang="hr-HR"/>
        </a:p>
      </dgm:t>
    </dgm:pt>
    <dgm:pt modelId="{29E065F3-8913-44FA-AC3F-6BBF762BDC39}">
      <dgm:prSet custT="1"/>
      <dgm:spPr/>
      <dgm:t>
        <a:bodyPr/>
        <a:lstStyle/>
        <a:p>
          <a:r>
            <a:rPr lang="hr-HR" sz="2400" dirty="0"/>
            <a:t>1097. godina bitka na Gvozdu (smrt Petra Svačića)</a:t>
          </a:r>
          <a:endParaRPr lang="en-US" sz="2400" dirty="0"/>
        </a:p>
      </dgm:t>
    </dgm:pt>
    <dgm:pt modelId="{588F0A7D-43E5-4EB7-8610-640E52500297}" type="parTrans" cxnId="{FA644F9D-49AC-43C7-8C71-E5C809B7F74C}">
      <dgm:prSet/>
      <dgm:spPr/>
      <dgm:t>
        <a:bodyPr/>
        <a:lstStyle/>
        <a:p>
          <a:endParaRPr lang="hr-HR"/>
        </a:p>
      </dgm:t>
    </dgm:pt>
    <dgm:pt modelId="{72A94F0C-631B-4311-8A6B-5CF5D6B653DE}" type="sibTrans" cxnId="{FA644F9D-49AC-43C7-8C71-E5C809B7F74C}">
      <dgm:prSet/>
      <dgm:spPr/>
      <dgm:t>
        <a:bodyPr/>
        <a:lstStyle/>
        <a:p>
          <a:endParaRPr lang="hr-HR"/>
        </a:p>
      </dgm:t>
    </dgm:pt>
    <dgm:pt modelId="{74FBA3DD-CCFA-4F02-9C76-CD19D0F56C10}">
      <dgm:prSet custT="1"/>
      <dgm:spPr/>
      <dgm:t>
        <a:bodyPr/>
        <a:lstStyle/>
        <a:p>
          <a:r>
            <a:rPr lang="hr-HR" sz="2400" dirty="0"/>
            <a:t>vladari iz ugarske dinastije Arpadovića </a:t>
          </a:r>
          <a:endParaRPr lang="en-US" sz="2400" dirty="0"/>
        </a:p>
      </dgm:t>
    </dgm:pt>
    <dgm:pt modelId="{C93BDE6B-8E58-480E-B22A-173960B2C78E}" type="parTrans" cxnId="{239438DC-DF10-4A99-95D3-4CF3AF311CBD}">
      <dgm:prSet/>
      <dgm:spPr/>
      <dgm:t>
        <a:bodyPr/>
        <a:lstStyle/>
        <a:p>
          <a:endParaRPr lang="hr-HR"/>
        </a:p>
      </dgm:t>
    </dgm:pt>
    <dgm:pt modelId="{1D376ECD-4641-4CF1-AE78-D7D7B3D4FE7B}" type="sibTrans" cxnId="{239438DC-DF10-4A99-95D3-4CF3AF311CBD}">
      <dgm:prSet/>
      <dgm:spPr/>
      <dgm:t>
        <a:bodyPr/>
        <a:lstStyle/>
        <a:p>
          <a:endParaRPr lang="hr-HR"/>
        </a:p>
      </dgm:t>
    </dgm:pt>
    <dgm:pt modelId="{50D15E42-ABCD-412D-B147-495830915293}">
      <dgm:prSet custT="1"/>
      <dgm:spPr/>
      <dgm:t>
        <a:bodyPr/>
        <a:lstStyle/>
        <a:p>
          <a:r>
            <a:rPr lang="hr-HR" sz="2400" dirty="0"/>
            <a:t>ugarski kralj </a:t>
          </a:r>
          <a:r>
            <a:rPr lang="hr-HR" sz="2400" dirty="0" err="1"/>
            <a:t>Arpad</a:t>
          </a:r>
          <a:r>
            <a:rPr lang="hr-HR" sz="2400" dirty="0"/>
            <a:t>, osnivač dinastije</a:t>
          </a:r>
          <a:endParaRPr lang="en-US" sz="2400" dirty="0"/>
        </a:p>
      </dgm:t>
    </dgm:pt>
    <dgm:pt modelId="{03D00844-C36D-4FB9-B37E-F49FD661351D}" type="parTrans" cxnId="{DA488CF5-3C5E-408E-BB1A-0B79EB4AD4D5}">
      <dgm:prSet/>
      <dgm:spPr/>
      <dgm:t>
        <a:bodyPr/>
        <a:lstStyle/>
        <a:p>
          <a:endParaRPr lang="hr-HR"/>
        </a:p>
      </dgm:t>
    </dgm:pt>
    <dgm:pt modelId="{0C6ADD9B-4CFA-4ED7-AEFD-665BF15D9E31}" type="sibTrans" cxnId="{DA488CF5-3C5E-408E-BB1A-0B79EB4AD4D5}">
      <dgm:prSet/>
      <dgm:spPr/>
      <dgm:t>
        <a:bodyPr/>
        <a:lstStyle/>
        <a:p>
          <a:endParaRPr lang="hr-HR"/>
        </a:p>
      </dgm:t>
    </dgm:pt>
    <dgm:pt modelId="{0E522338-E12E-4374-BF15-1737B78C4C2A}" type="pres">
      <dgm:prSet presAssocID="{73935FAD-C8A1-479A-8104-077E9CAEBC4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D0AE0EB3-5C4C-4FF5-8699-382AA2194872}" type="pres">
      <dgm:prSet presAssocID="{4BA5B5A0-BB5E-4B4D-A32F-D4AFF3557BCA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F83F642-0FAE-4A05-92A6-D20976939DC2}" type="pres">
      <dgm:prSet presAssocID="{B3A67B5C-D29E-41C0-A8DE-11E0B0CBA32E}" presName="spacer" presStyleCnt="0"/>
      <dgm:spPr/>
    </dgm:pt>
    <dgm:pt modelId="{1C9E6FE2-FBA6-4A6A-8371-47555CA2B8E1}" type="pres">
      <dgm:prSet presAssocID="{E68A6AA4-079F-4C02-B4C9-43CD1B8B5383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64E00B6-D26A-41D0-8782-F9FC06AF03EA}" type="pres">
      <dgm:prSet presAssocID="{B7F80C18-D819-40FF-980A-9526AFCC4533}" presName="spacer" presStyleCnt="0"/>
      <dgm:spPr/>
    </dgm:pt>
    <dgm:pt modelId="{ECBAD14E-0908-4363-96FE-441EDFB5C267}" type="pres">
      <dgm:prSet presAssocID="{29E065F3-8913-44FA-AC3F-6BBF762BDC39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291ECA6-0318-487D-B974-10C7E1D70174}" type="pres">
      <dgm:prSet presAssocID="{72A94F0C-631B-4311-8A6B-5CF5D6B653DE}" presName="spacer" presStyleCnt="0"/>
      <dgm:spPr/>
    </dgm:pt>
    <dgm:pt modelId="{0BC1B2DA-A71B-499D-9665-A8705E5A8C15}" type="pres">
      <dgm:prSet presAssocID="{74FBA3DD-CCFA-4F02-9C76-CD19D0F56C10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6F5A641-045E-4929-8F29-19CC71562EBB}" type="pres">
      <dgm:prSet presAssocID="{1D376ECD-4641-4CF1-AE78-D7D7B3D4FE7B}" presName="spacer" presStyleCnt="0"/>
      <dgm:spPr/>
    </dgm:pt>
    <dgm:pt modelId="{7658A1F6-FD03-46C2-9D3D-07921749315A}" type="pres">
      <dgm:prSet presAssocID="{50D15E42-ABCD-412D-B147-495830915293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DA488CF5-3C5E-408E-BB1A-0B79EB4AD4D5}" srcId="{73935FAD-C8A1-479A-8104-077E9CAEBC49}" destId="{50D15E42-ABCD-412D-B147-495830915293}" srcOrd="4" destOrd="0" parTransId="{03D00844-C36D-4FB9-B37E-F49FD661351D}" sibTransId="{0C6ADD9B-4CFA-4ED7-AEFD-665BF15D9E31}"/>
    <dgm:cxn modelId="{7F1BA754-A97F-4BD8-BE66-BBE0F572F408}" type="presOf" srcId="{50D15E42-ABCD-412D-B147-495830915293}" destId="{7658A1F6-FD03-46C2-9D3D-07921749315A}" srcOrd="0" destOrd="0" presId="urn:microsoft.com/office/officeart/2005/8/layout/vList2"/>
    <dgm:cxn modelId="{46DD6B3A-7A6C-4534-8744-723B1C799A9B}" type="presOf" srcId="{29E065F3-8913-44FA-AC3F-6BBF762BDC39}" destId="{ECBAD14E-0908-4363-96FE-441EDFB5C267}" srcOrd="0" destOrd="0" presId="urn:microsoft.com/office/officeart/2005/8/layout/vList2"/>
    <dgm:cxn modelId="{F493F3AD-B9CE-4F60-8F00-34F8874E5372}" type="presOf" srcId="{73935FAD-C8A1-479A-8104-077E9CAEBC49}" destId="{0E522338-E12E-4374-BF15-1737B78C4C2A}" srcOrd="0" destOrd="0" presId="urn:microsoft.com/office/officeart/2005/8/layout/vList2"/>
    <dgm:cxn modelId="{51C6B7CB-C564-4F77-B899-BA58C5A8D6EC}" srcId="{73935FAD-C8A1-479A-8104-077E9CAEBC49}" destId="{4BA5B5A0-BB5E-4B4D-A32F-D4AFF3557BCA}" srcOrd="0" destOrd="0" parTransId="{786F693A-EBF0-4C38-8664-1C2DB4BD7B67}" sibTransId="{B3A67B5C-D29E-41C0-A8DE-11E0B0CBA32E}"/>
    <dgm:cxn modelId="{AC3A22EC-9648-442A-A46C-6B251902E55D}" type="presOf" srcId="{4BA5B5A0-BB5E-4B4D-A32F-D4AFF3557BCA}" destId="{D0AE0EB3-5C4C-4FF5-8699-382AA2194872}" srcOrd="0" destOrd="0" presId="urn:microsoft.com/office/officeart/2005/8/layout/vList2"/>
    <dgm:cxn modelId="{EF6E7AB8-1E34-454C-818C-66E63C1266C7}" srcId="{73935FAD-C8A1-479A-8104-077E9CAEBC49}" destId="{E68A6AA4-079F-4C02-B4C9-43CD1B8B5383}" srcOrd="1" destOrd="0" parTransId="{843F1EE1-6777-4E0F-8108-004593BEAC40}" sibTransId="{B7F80C18-D819-40FF-980A-9526AFCC4533}"/>
    <dgm:cxn modelId="{09845987-5EAB-414D-A2F8-10320BB5A53C}" type="presOf" srcId="{E68A6AA4-079F-4C02-B4C9-43CD1B8B5383}" destId="{1C9E6FE2-FBA6-4A6A-8371-47555CA2B8E1}" srcOrd="0" destOrd="0" presId="urn:microsoft.com/office/officeart/2005/8/layout/vList2"/>
    <dgm:cxn modelId="{FA644F9D-49AC-43C7-8C71-E5C809B7F74C}" srcId="{73935FAD-C8A1-479A-8104-077E9CAEBC49}" destId="{29E065F3-8913-44FA-AC3F-6BBF762BDC39}" srcOrd="2" destOrd="0" parTransId="{588F0A7D-43E5-4EB7-8610-640E52500297}" sibTransId="{72A94F0C-631B-4311-8A6B-5CF5D6B653DE}"/>
    <dgm:cxn modelId="{0AFC8BC1-80C2-4AE2-83FE-7F6BE32830E8}" type="presOf" srcId="{74FBA3DD-CCFA-4F02-9C76-CD19D0F56C10}" destId="{0BC1B2DA-A71B-499D-9665-A8705E5A8C15}" srcOrd="0" destOrd="0" presId="urn:microsoft.com/office/officeart/2005/8/layout/vList2"/>
    <dgm:cxn modelId="{239438DC-DF10-4A99-95D3-4CF3AF311CBD}" srcId="{73935FAD-C8A1-479A-8104-077E9CAEBC49}" destId="{74FBA3DD-CCFA-4F02-9C76-CD19D0F56C10}" srcOrd="3" destOrd="0" parTransId="{C93BDE6B-8E58-480E-B22A-173960B2C78E}" sibTransId="{1D376ECD-4641-4CF1-AE78-D7D7B3D4FE7B}"/>
    <dgm:cxn modelId="{29952DBC-CB39-42C7-964D-C5474242A86A}" type="presParOf" srcId="{0E522338-E12E-4374-BF15-1737B78C4C2A}" destId="{D0AE0EB3-5C4C-4FF5-8699-382AA2194872}" srcOrd="0" destOrd="0" presId="urn:microsoft.com/office/officeart/2005/8/layout/vList2"/>
    <dgm:cxn modelId="{4E3020F9-C4F6-4E5D-93DA-95A66B940D19}" type="presParOf" srcId="{0E522338-E12E-4374-BF15-1737B78C4C2A}" destId="{FF83F642-0FAE-4A05-92A6-D20976939DC2}" srcOrd="1" destOrd="0" presId="urn:microsoft.com/office/officeart/2005/8/layout/vList2"/>
    <dgm:cxn modelId="{BD74FCEE-371F-4590-88CA-FCEB2DC27FE3}" type="presParOf" srcId="{0E522338-E12E-4374-BF15-1737B78C4C2A}" destId="{1C9E6FE2-FBA6-4A6A-8371-47555CA2B8E1}" srcOrd="2" destOrd="0" presId="urn:microsoft.com/office/officeart/2005/8/layout/vList2"/>
    <dgm:cxn modelId="{A8D0E855-0A08-4F04-987F-2C430CC70C7D}" type="presParOf" srcId="{0E522338-E12E-4374-BF15-1737B78C4C2A}" destId="{364E00B6-D26A-41D0-8782-F9FC06AF03EA}" srcOrd="3" destOrd="0" presId="urn:microsoft.com/office/officeart/2005/8/layout/vList2"/>
    <dgm:cxn modelId="{DDC2B25A-6922-48B8-9669-E3FD1238C41D}" type="presParOf" srcId="{0E522338-E12E-4374-BF15-1737B78C4C2A}" destId="{ECBAD14E-0908-4363-96FE-441EDFB5C267}" srcOrd="4" destOrd="0" presId="urn:microsoft.com/office/officeart/2005/8/layout/vList2"/>
    <dgm:cxn modelId="{0470CB3B-C2E5-4EF4-9B34-AEC90B72F046}" type="presParOf" srcId="{0E522338-E12E-4374-BF15-1737B78C4C2A}" destId="{E291ECA6-0318-487D-B974-10C7E1D70174}" srcOrd="5" destOrd="0" presId="urn:microsoft.com/office/officeart/2005/8/layout/vList2"/>
    <dgm:cxn modelId="{3E150098-F719-4A29-BB40-27EC6379CA80}" type="presParOf" srcId="{0E522338-E12E-4374-BF15-1737B78C4C2A}" destId="{0BC1B2DA-A71B-499D-9665-A8705E5A8C15}" srcOrd="6" destOrd="0" presId="urn:microsoft.com/office/officeart/2005/8/layout/vList2"/>
    <dgm:cxn modelId="{EE647A65-2FD2-4B70-A915-160EF289596F}" type="presParOf" srcId="{0E522338-E12E-4374-BF15-1737B78C4C2A}" destId="{66F5A641-045E-4929-8F29-19CC71562EBB}" srcOrd="7" destOrd="0" presId="urn:microsoft.com/office/officeart/2005/8/layout/vList2"/>
    <dgm:cxn modelId="{20956652-1B46-4579-B975-F315C3E165BD}" type="presParOf" srcId="{0E522338-E12E-4374-BF15-1737B78C4C2A}" destId="{7658A1F6-FD03-46C2-9D3D-07921749315A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02A8B11-172F-479C-99BA-D919E6CE6854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BA15D1E-2B7D-40C2-B5ED-4D90FEFB2DB9}">
      <dgm:prSet custT="1"/>
      <dgm:spPr/>
      <dgm:t>
        <a:bodyPr/>
        <a:lstStyle/>
        <a:p>
          <a:r>
            <a:rPr lang="hr-HR" sz="2400" dirty="0"/>
            <a:t>Koloman u Hrvatskoj i razgovori s plemstvom</a:t>
          </a:r>
          <a:endParaRPr lang="en-US" sz="2400" dirty="0"/>
        </a:p>
      </dgm:t>
    </dgm:pt>
    <dgm:pt modelId="{177125F4-9477-46DA-98DF-8F36AF87B104}" type="parTrans" cxnId="{A81F175B-1DC1-4AB2-BF0E-78A69CA867D5}">
      <dgm:prSet/>
      <dgm:spPr/>
      <dgm:t>
        <a:bodyPr/>
        <a:lstStyle/>
        <a:p>
          <a:endParaRPr lang="en-US"/>
        </a:p>
      </dgm:t>
    </dgm:pt>
    <dgm:pt modelId="{893595EF-7ADF-4BEF-AA54-B7C077A77FF5}" type="sibTrans" cxnId="{A81F175B-1DC1-4AB2-BF0E-78A69CA867D5}">
      <dgm:prSet/>
      <dgm:spPr/>
      <dgm:t>
        <a:bodyPr/>
        <a:lstStyle/>
        <a:p>
          <a:endParaRPr lang="en-US"/>
        </a:p>
      </dgm:t>
    </dgm:pt>
    <dgm:pt modelId="{4613629E-1ECD-4D88-8EC0-471668EF8945}">
      <dgm:prSet custT="1"/>
      <dgm:spPr/>
      <dgm:t>
        <a:bodyPr/>
        <a:lstStyle/>
        <a:p>
          <a:pPr>
            <a:buFont typeface="Wingdings" panose="05000000000000000000" pitchFamily="2" charset="2"/>
            <a:buChar char="q"/>
          </a:pPr>
          <a:r>
            <a:rPr lang="hr-HR" sz="2400" b="0" dirty="0">
              <a:solidFill>
                <a:srgbClr val="C00000"/>
              </a:solidFill>
              <a:latin typeface="+mn-lt"/>
            </a:rPr>
            <a:t>PACTA CONVENTA </a:t>
          </a:r>
          <a:r>
            <a:rPr lang="hr-HR" sz="2400" b="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rPr>
            <a:t>= sporazum između ugarskog kralja Kolomana i hrvatskog plemstva (1102. godina)</a:t>
          </a:r>
          <a:endParaRPr lang="en-US" sz="2400" b="0" dirty="0"/>
        </a:p>
      </dgm:t>
    </dgm:pt>
    <dgm:pt modelId="{D0876730-3EFB-4B4C-B237-3DD875E8264E}" type="parTrans" cxnId="{9D980A59-60D2-446E-BBDE-9E443D28D131}">
      <dgm:prSet/>
      <dgm:spPr/>
      <dgm:t>
        <a:bodyPr/>
        <a:lstStyle/>
        <a:p>
          <a:endParaRPr lang="hr-HR"/>
        </a:p>
      </dgm:t>
    </dgm:pt>
    <dgm:pt modelId="{92969CE3-DEE4-4AC4-99A7-91AB001237FE}" type="sibTrans" cxnId="{9D980A59-60D2-446E-BBDE-9E443D28D131}">
      <dgm:prSet/>
      <dgm:spPr/>
      <dgm:t>
        <a:bodyPr/>
        <a:lstStyle/>
        <a:p>
          <a:endParaRPr lang="hr-HR"/>
        </a:p>
      </dgm:t>
    </dgm:pt>
    <dgm:pt modelId="{BC749DA1-0EF3-4251-A23B-64E09BF8F26B}">
      <dgm:prSet custT="1"/>
      <dgm:spPr/>
      <dgm:t>
        <a:bodyPr/>
        <a:lstStyle/>
        <a:p>
          <a:r>
            <a:rPr lang="hr-HR" sz="2400" b="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rPr>
            <a:t>Koloman obećava plemićima da će:</a:t>
          </a:r>
        </a:p>
      </dgm:t>
    </dgm:pt>
    <dgm:pt modelId="{5F93744D-B020-41D6-A822-97BE667A4E6B}" type="parTrans" cxnId="{A6314F2E-E8E6-4F39-B2EA-A9AFE649F48F}">
      <dgm:prSet/>
      <dgm:spPr/>
      <dgm:t>
        <a:bodyPr/>
        <a:lstStyle/>
        <a:p>
          <a:endParaRPr lang="hr-HR"/>
        </a:p>
      </dgm:t>
    </dgm:pt>
    <dgm:pt modelId="{8CF65220-4CFD-4641-965D-A64C4E59E207}" type="sibTrans" cxnId="{A6314F2E-E8E6-4F39-B2EA-A9AFE649F48F}">
      <dgm:prSet/>
      <dgm:spPr/>
      <dgm:t>
        <a:bodyPr/>
        <a:lstStyle/>
        <a:p>
          <a:endParaRPr lang="hr-HR"/>
        </a:p>
      </dgm:t>
    </dgm:pt>
    <dgm:pt modelId="{368286A9-8D09-48B4-87F0-148A76939832}">
      <dgm:prSet custT="1"/>
      <dgm:spPr/>
      <dgm:t>
        <a:bodyPr/>
        <a:lstStyle/>
        <a:p>
          <a:r>
            <a:rPr lang="hr-HR" sz="2400" b="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rPr>
            <a:t>zadržati posjede</a:t>
          </a:r>
        </a:p>
      </dgm:t>
    </dgm:pt>
    <dgm:pt modelId="{FE396B07-3565-43E3-B739-E0E49EF31FD5}" type="parTrans" cxnId="{8636D31E-6458-4848-ACC1-B2D0DE201C8C}">
      <dgm:prSet/>
      <dgm:spPr/>
      <dgm:t>
        <a:bodyPr/>
        <a:lstStyle/>
        <a:p>
          <a:endParaRPr lang="hr-HR"/>
        </a:p>
      </dgm:t>
    </dgm:pt>
    <dgm:pt modelId="{2D1CB5D7-0C02-4560-BA67-3A49FA2DCC94}" type="sibTrans" cxnId="{8636D31E-6458-4848-ACC1-B2D0DE201C8C}">
      <dgm:prSet/>
      <dgm:spPr/>
      <dgm:t>
        <a:bodyPr/>
        <a:lstStyle/>
        <a:p>
          <a:endParaRPr lang="hr-HR"/>
        </a:p>
      </dgm:t>
    </dgm:pt>
    <dgm:pt modelId="{77C28C10-BCF4-4518-93BA-7513196CA9B6}">
      <dgm:prSet custT="1"/>
      <dgm:spPr/>
      <dgm:t>
        <a:bodyPr/>
        <a:lstStyle/>
        <a:p>
          <a:r>
            <a:rPr lang="hr-HR" sz="2400" b="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rPr>
            <a:t>zadržati povlasticu neplaćanja poreza  </a:t>
          </a:r>
        </a:p>
      </dgm:t>
    </dgm:pt>
    <dgm:pt modelId="{0B297CEE-4432-4186-A61B-AA09E1B9B843}" type="parTrans" cxnId="{765C7E82-F619-4173-ACDC-635AAF9B7173}">
      <dgm:prSet/>
      <dgm:spPr/>
      <dgm:t>
        <a:bodyPr/>
        <a:lstStyle/>
        <a:p>
          <a:endParaRPr lang="hr-HR"/>
        </a:p>
      </dgm:t>
    </dgm:pt>
    <dgm:pt modelId="{42EDC29C-1B02-4180-BD44-4E10E2B2296A}" type="sibTrans" cxnId="{765C7E82-F619-4173-ACDC-635AAF9B7173}">
      <dgm:prSet/>
      <dgm:spPr/>
      <dgm:t>
        <a:bodyPr/>
        <a:lstStyle/>
        <a:p>
          <a:endParaRPr lang="hr-HR"/>
        </a:p>
      </dgm:t>
    </dgm:pt>
    <dgm:pt modelId="{7486CC3E-1B97-47F1-9AF1-F94157F2D502}">
      <dgm:prSet custT="1"/>
      <dgm:spPr/>
      <dgm:t>
        <a:bodyPr/>
        <a:lstStyle/>
        <a:p>
          <a:r>
            <a:rPr lang="hr-HR" sz="2400" b="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rPr>
            <a:t>morati ići samo u obrambene ratove</a:t>
          </a:r>
        </a:p>
      </dgm:t>
    </dgm:pt>
    <dgm:pt modelId="{9711552C-90E9-44AE-920B-AA8F217E2EB3}" type="parTrans" cxnId="{2E6152B9-5175-4594-B35A-399537C85BAF}">
      <dgm:prSet/>
      <dgm:spPr/>
      <dgm:t>
        <a:bodyPr/>
        <a:lstStyle/>
        <a:p>
          <a:endParaRPr lang="hr-HR"/>
        </a:p>
      </dgm:t>
    </dgm:pt>
    <dgm:pt modelId="{F203215E-1A64-4DF9-8384-0B359F7DAE2B}" type="sibTrans" cxnId="{2E6152B9-5175-4594-B35A-399537C85BAF}">
      <dgm:prSet/>
      <dgm:spPr/>
      <dgm:t>
        <a:bodyPr/>
        <a:lstStyle/>
        <a:p>
          <a:endParaRPr lang="hr-HR"/>
        </a:p>
      </dgm:t>
    </dgm:pt>
    <dgm:pt modelId="{6AA3E38E-206E-4BC4-88A7-8DDD265A2F9F}">
      <dgm:prSet custT="1"/>
      <dgm:spPr/>
      <dgm:t>
        <a:bodyPr/>
        <a:lstStyle/>
        <a:p>
          <a:r>
            <a:rPr lang="hr-HR" sz="2400" b="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rPr>
            <a:t>plemići Kolomana biraju za svoga kralja</a:t>
          </a:r>
        </a:p>
      </dgm:t>
    </dgm:pt>
    <dgm:pt modelId="{2F48E1D9-5BB8-4345-A737-469A31B91461}" type="parTrans" cxnId="{9AF9533E-E5D6-4BAE-91EF-22660C2B1586}">
      <dgm:prSet/>
      <dgm:spPr/>
      <dgm:t>
        <a:bodyPr/>
        <a:lstStyle/>
        <a:p>
          <a:endParaRPr lang="hr-HR"/>
        </a:p>
      </dgm:t>
    </dgm:pt>
    <dgm:pt modelId="{24F6C6D7-2EED-45D5-A8D6-3CF6E6D7DD03}" type="sibTrans" cxnId="{9AF9533E-E5D6-4BAE-91EF-22660C2B1586}">
      <dgm:prSet/>
      <dgm:spPr/>
      <dgm:t>
        <a:bodyPr/>
        <a:lstStyle/>
        <a:p>
          <a:endParaRPr lang="hr-HR"/>
        </a:p>
      </dgm:t>
    </dgm:pt>
    <dgm:pt modelId="{A25BA51F-AAB5-45C8-9F20-21F75560DB15}" type="pres">
      <dgm:prSet presAssocID="{602A8B11-172F-479C-99BA-D919E6CE685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23EDE355-4354-4AC6-A2DF-1D063C8F6481}" type="pres">
      <dgm:prSet presAssocID="{ABA15D1E-2B7D-40C2-B5ED-4D90FEFB2DB9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A94F5B6-B5E1-4686-A5E6-E2F35EAF15D2}" type="pres">
      <dgm:prSet presAssocID="{893595EF-7ADF-4BEF-AA54-B7C077A77FF5}" presName="spacer" presStyleCnt="0"/>
      <dgm:spPr/>
    </dgm:pt>
    <dgm:pt modelId="{AD28527C-59C3-4F5A-B621-8D4F52C30EEE}" type="pres">
      <dgm:prSet presAssocID="{4613629E-1ECD-4D88-8EC0-471668EF8945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4D9E936-6790-4A1A-B256-D2BCAC48AAC1}" type="pres">
      <dgm:prSet presAssocID="{92969CE3-DEE4-4AC4-99A7-91AB001237FE}" presName="spacer" presStyleCnt="0"/>
      <dgm:spPr/>
    </dgm:pt>
    <dgm:pt modelId="{4BAE8121-6CC3-499A-AF3F-1AD11E59D792}" type="pres">
      <dgm:prSet presAssocID="{BC749DA1-0EF3-4251-A23B-64E09BF8F26B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EF73B53-02F8-4608-ACF6-7F9EBFBEF6AA}" type="pres">
      <dgm:prSet presAssocID="{BC749DA1-0EF3-4251-A23B-64E09BF8F26B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571D29C-46A4-408F-A020-EF23908B767A}" type="pres">
      <dgm:prSet presAssocID="{6AA3E38E-206E-4BC4-88A7-8DDD265A2F9F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A5345DB9-5181-4333-8C8E-0F5B9DB26D0B}" type="presOf" srcId="{6AA3E38E-206E-4BC4-88A7-8DDD265A2F9F}" destId="{3571D29C-46A4-408F-A020-EF23908B767A}" srcOrd="0" destOrd="0" presId="urn:microsoft.com/office/officeart/2005/8/layout/vList2"/>
    <dgm:cxn modelId="{8636D31E-6458-4848-ACC1-B2D0DE201C8C}" srcId="{BC749DA1-0EF3-4251-A23B-64E09BF8F26B}" destId="{368286A9-8D09-48B4-87F0-148A76939832}" srcOrd="0" destOrd="0" parTransId="{FE396B07-3565-43E3-B739-E0E49EF31FD5}" sibTransId="{2D1CB5D7-0C02-4560-BA67-3A49FA2DCC94}"/>
    <dgm:cxn modelId="{2BD20EB3-E750-41D3-BC79-6586562BC8F5}" type="presOf" srcId="{602A8B11-172F-479C-99BA-D919E6CE6854}" destId="{A25BA51F-AAB5-45C8-9F20-21F75560DB15}" srcOrd="0" destOrd="0" presId="urn:microsoft.com/office/officeart/2005/8/layout/vList2"/>
    <dgm:cxn modelId="{BF9CEAAC-4EB8-42A4-B58D-9E5D7E385556}" type="presOf" srcId="{ABA15D1E-2B7D-40C2-B5ED-4D90FEFB2DB9}" destId="{23EDE355-4354-4AC6-A2DF-1D063C8F6481}" srcOrd="0" destOrd="0" presId="urn:microsoft.com/office/officeart/2005/8/layout/vList2"/>
    <dgm:cxn modelId="{A81F175B-1DC1-4AB2-BF0E-78A69CA867D5}" srcId="{602A8B11-172F-479C-99BA-D919E6CE6854}" destId="{ABA15D1E-2B7D-40C2-B5ED-4D90FEFB2DB9}" srcOrd="0" destOrd="0" parTransId="{177125F4-9477-46DA-98DF-8F36AF87B104}" sibTransId="{893595EF-7ADF-4BEF-AA54-B7C077A77FF5}"/>
    <dgm:cxn modelId="{A6314F2E-E8E6-4F39-B2EA-A9AFE649F48F}" srcId="{602A8B11-172F-479C-99BA-D919E6CE6854}" destId="{BC749DA1-0EF3-4251-A23B-64E09BF8F26B}" srcOrd="2" destOrd="0" parTransId="{5F93744D-B020-41D6-A822-97BE667A4E6B}" sibTransId="{8CF65220-4CFD-4641-965D-A64C4E59E207}"/>
    <dgm:cxn modelId="{765C7E82-F619-4173-ACDC-635AAF9B7173}" srcId="{BC749DA1-0EF3-4251-A23B-64E09BF8F26B}" destId="{77C28C10-BCF4-4518-93BA-7513196CA9B6}" srcOrd="1" destOrd="0" parTransId="{0B297CEE-4432-4186-A61B-AA09E1B9B843}" sibTransId="{42EDC29C-1B02-4180-BD44-4E10E2B2296A}"/>
    <dgm:cxn modelId="{FDDC6F02-DE3B-4A6A-8087-22331DE6715F}" type="presOf" srcId="{368286A9-8D09-48B4-87F0-148A76939832}" destId="{AEF73B53-02F8-4608-ACF6-7F9EBFBEF6AA}" srcOrd="0" destOrd="0" presId="urn:microsoft.com/office/officeart/2005/8/layout/vList2"/>
    <dgm:cxn modelId="{2E6152B9-5175-4594-B35A-399537C85BAF}" srcId="{BC749DA1-0EF3-4251-A23B-64E09BF8F26B}" destId="{7486CC3E-1B97-47F1-9AF1-F94157F2D502}" srcOrd="2" destOrd="0" parTransId="{9711552C-90E9-44AE-920B-AA8F217E2EB3}" sibTransId="{F203215E-1A64-4DF9-8384-0B359F7DAE2B}"/>
    <dgm:cxn modelId="{9AF9533E-E5D6-4BAE-91EF-22660C2B1586}" srcId="{602A8B11-172F-479C-99BA-D919E6CE6854}" destId="{6AA3E38E-206E-4BC4-88A7-8DDD265A2F9F}" srcOrd="3" destOrd="0" parTransId="{2F48E1D9-5BB8-4345-A737-469A31B91461}" sibTransId="{24F6C6D7-2EED-45D5-A8D6-3CF6E6D7DD03}"/>
    <dgm:cxn modelId="{FD18BC86-71A2-4080-A861-74BCB10B97AE}" type="presOf" srcId="{BC749DA1-0EF3-4251-A23B-64E09BF8F26B}" destId="{4BAE8121-6CC3-499A-AF3F-1AD11E59D792}" srcOrd="0" destOrd="0" presId="urn:microsoft.com/office/officeart/2005/8/layout/vList2"/>
    <dgm:cxn modelId="{E18E9E4F-DB8A-4DF9-BDAF-41057BF75004}" type="presOf" srcId="{7486CC3E-1B97-47F1-9AF1-F94157F2D502}" destId="{AEF73B53-02F8-4608-ACF6-7F9EBFBEF6AA}" srcOrd="0" destOrd="2" presId="urn:microsoft.com/office/officeart/2005/8/layout/vList2"/>
    <dgm:cxn modelId="{5365193B-4B20-4A06-A53D-54ED8239849E}" type="presOf" srcId="{4613629E-1ECD-4D88-8EC0-471668EF8945}" destId="{AD28527C-59C3-4F5A-B621-8D4F52C30EEE}" srcOrd="0" destOrd="0" presId="urn:microsoft.com/office/officeart/2005/8/layout/vList2"/>
    <dgm:cxn modelId="{EE115C2A-2A3C-4D15-9F38-50864AA7BD23}" type="presOf" srcId="{77C28C10-BCF4-4518-93BA-7513196CA9B6}" destId="{AEF73B53-02F8-4608-ACF6-7F9EBFBEF6AA}" srcOrd="0" destOrd="1" presId="urn:microsoft.com/office/officeart/2005/8/layout/vList2"/>
    <dgm:cxn modelId="{9D980A59-60D2-446E-BBDE-9E443D28D131}" srcId="{602A8B11-172F-479C-99BA-D919E6CE6854}" destId="{4613629E-1ECD-4D88-8EC0-471668EF8945}" srcOrd="1" destOrd="0" parTransId="{D0876730-3EFB-4B4C-B237-3DD875E8264E}" sibTransId="{92969CE3-DEE4-4AC4-99A7-91AB001237FE}"/>
    <dgm:cxn modelId="{55472A42-8A96-4F89-97AD-0521D545BEA5}" type="presParOf" srcId="{A25BA51F-AAB5-45C8-9F20-21F75560DB15}" destId="{23EDE355-4354-4AC6-A2DF-1D063C8F6481}" srcOrd="0" destOrd="0" presId="urn:microsoft.com/office/officeart/2005/8/layout/vList2"/>
    <dgm:cxn modelId="{74046F0B-CA59-4A08-AC44-D4E855B733F4}" type="presParOf" srcId="{A25BA51F-AAB5-45C8-9F20-21F75560DB15}" destId="{9A94F5B6-B5E1-4686-A5E6-E2F35EAF15D2}" srcOrd="1" destOrd="0" presId="urn:microsoft.com/office/officeart/2005/8/layout/vList2"/>
    <dgm:cxn modelId="{A27EEBD2-BBE3-431C-A5B7-5E29988B55F0}" type="presParOf" srcId="{A25BA51F-AAB5-45C8-9F20-21F75560DB15}" destId="{AD28527C-59C3-4F5A-B621-8D4F52C30EEE}" srcOrd="2" destOrd="0" presId="urn:microsoft.com/office/officeart/2005/8/layout/vList2"/>
    <dgm:cxn modelId="{6026370F-E3A0-4B5D-B734-165F744F554E}" type="presParOf" srcId="{A25BA51F-AAB5-45C8-9F20-21F75560DB15}" destId="{F4D9E936-6790-4A1A-B256-D2BCAC48AAC1}" srcOrd="3" destOrd="0" presId="urn:microsoft.com/office/officeart/2005/8/layout/vList2"/>
    <dgm:cxn modelId="{74AD8090-118F-419D-A108-278646700CDA}" type="presParOf" srcId="{A25BA51F-AAB5-45C8-9F20-21F75560DB15}" destId="{4BAE8121-6CC3-499A-AF3F-1AD11E59D792}" srcOrd="4" destOrd="0" presId="urn:microsoft.com/office/officeart/2005/8/layout/vList2"/>
    <dgm:cxn modelId="{74960F87-7E7A-4588-8725-78E7305E680B}" type="presParOf" srcId="{A25BA51F-AAB5-45C8-9F20-21F75560DB15}" destId="{AEF73B53-02F8-4608-ACF6-7F9EBFBEF6AA}" srcOrd="5" destOrd="0" presId="urn:microsoft.com/office/officeart/2005/8/layout/vList2"/>
    <dgm:cxn modelId="{AA4402FD-422A-43CB-BCC0-B3BE33ACC4C4}" type="presParOf" srcId="{A25BA51F-AAB5-45C8-9F20-21F75560DB15}" destId="{3571D29C-46A4-408F-A020-EF23908B767A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2D98622-848B-4CF4-9A65-B5FB6D5B4437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CF813B9-33EE-4DAC-B738-B85DCD6EDD68}">
      <dgm:prSet custT="1"/>
      <dgm:spPr/>
      <dgm:t>
        <a:bodyPr/>
        <a:lstStyle/>
        <a:p>
          <a:r>
            <a:rPr lang="hr-HR" sz="2400" dirty="0"/>
            <a:t>1102. godine Koloman se u Biogradu okrunio za hrvatskoga kralja</a:t>
          </a:r>
          <a:endParaRPr lang="en-US" sz="2400" dirty="0"/>
        </a:p>
      </dgm:t>
    </dgm:pt>
    <dgm:pt modelId="{B449B27D-0F24-4AB6-B106-C902F2DFC6A7}" type="parTrans" cxnId="{096BE1FA-ED90-4A38-8E11-831ACBC5C133}">
      <dgm:prSet/>
      <dgm:spPr/>
      <dgm:t>
        <a:bodyPr/>
        <a:lstStyle/>
        <a:p>
          <a:endParaRPr lang="en-US"/>
        </a:p>
      </dgm:t>
    </dgm:pt>
    <dgm:pt modelId="{8246AEB0-4939-404F-A50F-0FE7D26A3657}" type="sibTrans" cxnId="{096BE1FA-ED90-4A38-8E11-831ACBC5C133}">
      <dgm:prSet/>
      <dgm:spPr/>
      <dgm:t>
        <a:bodyPr/>
        <a:lstStyle/>
        <a:p>
          <a:endParaRPr lang="en-US"/>
        </a:p>
      </dgm:t>
    </dgm:pt>
    <dgm:pt modelId="{2FB1CEDC-6D98-4B2A-A9E5-647BFECC3D0F}">
      <dgm:prSet custT="1"/>
      <dgm:spPr/>
      <dgm:t>
        <a:bodyPr/>
        <a:lstStyle/>
        <a:p>
          <a:r>
            <a:rPr lang="hr-HR" sz="2400" dirty="0"/>
            <a:t>Personalna unija (Hrvatska i Ugarska povezane osobom vladara)</a:t>
          </a:r>
          <a:endParaRPr lang="en-US" sz="2400" dirty="0"/>
        </a:p>
      </dgm:t>
    </dgm:pt>
    <dgm:pt modelId="{2FE6B058-24BD-4366-BBB2-5B2A306D3868}" type="parTrans" cxnId="{1B8862AC-A3A8-4E3F-B079-1B6B70FFEE69}">
      <dgm:prSet/>
      <dgm:spPr/>
      <dgm:t>
        <a:bodyPr/>
        <a:lstStyle/>
        <a:p>
          <a:endParaRPr lang="hr-HR"/>
        </a:p>
      </dgm:t>
    </dgm:pt>
    <dgm:pt modelId="{D2706F03-0A93-476D-BE33-E21D40561100}" type="sibTrans" cxnId="{1B8862AC-A3A8-4E3F-B079-1B6B70FFEE69}">
      <dgm:prSet/>
      <dgm:spPr/>
      <dgm:t>
        <a:bodyPr/>
        <a:lstStyle/>
        <a:p>
          <a:endParaRPr lang="hr-HR"/>
        </a:p>
      </dgm:t>
    </dgm:pt>
    <dgm:pt modelId="{91DB86E8-32E4-4B6A-9061-7A0DCB71E2AF}">
      <dgm:prSet custT="1"/>
      <dgm:spPr/>
      <dgm:t>
        <a:bodyPr/>
        <a:lstStyle/>
        <a:p>
          <a:r>
            <a:rPr lang="hr-HR" sz="2400" dirty="0"/>
            <a:t>Do 1105. godine </a:t>
          </a:r>
          <a:r>
            <a:rPr lang="hr-HR" sz="2400" dirty="0" err="1"/>
            <a:t>Kolomanovu</a:t>
          </a:r>
          <a:r>
            <a:rPr lang="hr-HR" sz="2400" dirty="0"/>
            <a:t> vlast priznali i dalmatinski gradovi</a:t>
          </a:r>
          <a:endParaRPr lang="en-US" sz="2400" dirty="0"/>
        </a:p>
      </dgm:t>
    </dgm:pt>
    <dgm:pt modelId="{8CC82973-DE11-46D0-8287-1505F27BCFA8}" type="parTrans" cxnId="{FC62936A-10B7-492C-A1DE-52DCE9FF0ECA}">
      <dgm:prSet/>
      <dgm:spPr/>
      <dgm:t>
        <a:bodyPr/>
        <a:lstStyle/>
        <a:p>
          <a:endParaRPr lang="hr-HR"/>
        </a:p>
      </dgm:t>
    </dgm:pt>
    <dgm:pt modelId="{9F5D5559-CA4C-4603-896C-FD4E3717FB63}" type="sibTrans" cxnId="{FC62936A-10B7-492C-A1DE-52DCE9FF0ECA}">
      <dgm:prSet/>
      <dgm:spPr/>
      <dgm:t>
        <a:bodyPr/>
        <a:lstStyle/>
        <a:p>
          <a:endParaRPr lang="hr-HR"/>
        </a:p>
      </dgm:t>
    </dgm:pt>
    <dgm:pt modelId="{0432ABA2-EB43-4639-A654-FE248267587C}">
      <dgm:prSet custT="1"/>
      <dgm:spPr/>
      <dgm:t>
        <a:bodyPr/>
        <a:lstStyle/>
        <a:p>
          <a:r>
            <a:rPr lang="hr-HR" sz="2400" dirty="0"/>
            <a:t>Hrvatska zadržala svoju samostalnost u uniji</a:t>
          </a:r>
          <a:endParaRPr lang="en-US" sz="2400" dirty="0"/>
        </a:p>
      </dgm:t>
    </dgm:pt>
    <dgm:pt modelId="{FCC3608D-AD8F-4B8C-8E09-17D7BB613B34}" type="parTrans" cxnId="{6B7677CF-1E89-41E5-8B68-F98DADCA9E7E}">
      <dgm:prSet/>
      <dgm:spPr/>
      <dgm:t>
        <a:bodyPr/>
        <a:lstStyle/>
        <a:p>
          <a:endParaRPr lang="hr-HR"/>
        </a:p>
      </dgm:t>
    </dgm:pt>
    <dgm:pt modelId="{2DE9FEC3-DDA8-4A67-B71D-41803D9EE9A9}" type="sibTrans" cxnId="{6B7677CF-1E89-41E5-8B68-F98DADCA9E7E}">
      <dgm:prSet/>
      <dgm:spPr/>
      <dgm:t>
        <a:bodyPr/>
        <a:lstStyle/>
        <a:p>
          <a:endParaRPr lang="hr-HR"/>
        </a:p>
      </dgm:t>
    </dgm:pt>
    <dgm:pt modelId="{80BC6BFB-3D35-409C-869E-11B5ED9A0BAA}">
      <dgm:prSet custT="1"/>
      <dgm:spPr/>
      <dgm:t>
        <a:bodyPr/>
        <a:lstStyle/>
        <a:p>
          <a:r>
            <a:rPr lang="hr-HR" sz="2400" dirty="0"/>
            <a:t>Zadar i Split Koloman morao osvojiti</a:t>
          </a:r>
          <a:endParaRPr lang="en-US" sz="2400" dirty="0"/>
        </a:p>
      </dgm:t>
    </dgm:pt>
    <dgm:pt modelId="{711FDCCD-B0FA-405F-8277-3C7CE7F125A8}" type="parTrans" cxnId="{C03955CD-6EF0-4087-8873-D0964178A635}">
      <dgm:prSet/>
      <dgm:spPr/>
      <dgm:t>
        <a:bodyPr/>
        <a:lstStyle/>
        <a:p>
          <a:endParaRPr lang="hr-HR"/>
        </a:p>
      </dgm:t>
    </dgm:pt>
    <dgm:pt modelId="{3AB9B2FC-6E15-463C-A35E-86A0CEC1C24D}" type="sibTrans" cxnId="{C03955CD-6EF0-4087-8873-D0964178A635}">
      <dgm:prSet/>
      <dgm:spPr/>
      <dgm:t>
        <a:bodyPr/>
        <a:lstStyle/>
        <a:p>
          <a:endParaRPr lang="hr-HR"/>
        </a:p>
      </dgm:t>
    </dgm:pt>
    <dgm:pt modelId="{A51E8AF6-2E77-468F-819C-8EBD86F9CF4F}" type="pres">
      <dgm:prSet presAssocID="{22D98622-848B-4CF4-9A65-B5FB6D5B443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F0BFD3F3-A3FD-4DAB-94D7-D55BFCD54911}" type="pres">
      <dgm:prSet presAssocID="{ECF813B9-33EE-4DAC-B738-B85DCD6EDD68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06AFEE2-5614-49DB-BD84-7F374A44F893}" type="pres">
      <dgm:prSet presAssocID="{8246AEB0-4939-404F-A50F-0FE7D26A3657}" presName="spacer" presStyleCnt="0"/>
      <dgm:spPr/>
    </dgm:pt>
    <dgm:pt modelId="{73F8D114-C356-4F4F-89F3-BBA0C251326F}" type="pres">
      <dgm:prSet presAssocID="{2FB1CEDC-6D98-4B2A-A9E5-647BFECC3D0F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FE58E16-BE23-441E-84BE-B90ABB01D1F5}" type="pres">
      <dgm:prSet presAssocID="{D2706F03-0A93-476D-BE33-E21D40561100}" presName="spacer" presStyleCnt="0"/>
      <dgm:spPr/>
    </dgm:pt>
    <dgm:pt modelId="{CE032A9E-78E2-4401-A33E-712B55A325B4}" type="pres">
      <dgm:prSet presAssocID="{91DB86E8-32E4-4B6A-9061-7A0DCB71E2AF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324BCDE-DC4A-4629-A645-B924531FA2CA}" type="pres">
      <dgm:prSet presAssocID="{9F5D5559-CA4C-4603-896C-FD4E3717FB63}" presName="spacer" presStyleCnt="0"/>
      <dgm:spPr/>
    </dgm:pt>
    <dgm:pt modelId="{05A8D6B3-D824-4F29-8C39-17307CD5A070}" type="pres">
      <dgm:prSet presAssocID="{80BC6BFB-3D35-409C-869E-11B5ED9A0BAA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EB7612B-F09D-4C58-8F38-C458A01DF5C8}" type="pres">
      <dgm:prSet presAssocID="{3AB9B2FC-6E15-463C-A35E-86A0CEC1C24D}" presName="spacer" presStyleCnt="0"/>
      <dgm:spPr/>
    </dgm:pt>
    <dgm:pt modelId="{63DD22C8-EA40-49BD-AB74-71F5ACCA36E3}" type="pres">
      <dgm:prSet presAssocID="{0432ABA2-EB43-4639-A654-FE248267587C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242FE60A-196A-40D0-A75D-D96B08B6CCFC}" type="presOf" srcId="{80BC6BFB-3D35-409C-869E-11B5ED9A0BAA}" destId="{05A8D6B3-D824-4F29-8C39-17307CD5A070}" srcOrd="0" destOrd="0" presId="urn:microsoft.com/office/officeart/2005/8/layout/vList2"/>
    <dgm:cxn modelId="{352C48D5-4016-4B51-99E3-FB8B199054F5}" type="presOf" srcId="{ECF813B9-33EE-4DAC-B738-B85DCD6EDD68}" destId="{F0BFD3F3-A3FD-4DAB-94D7-D55BFCD54911}" srcOrd="0" destOrd="0" presId="urn:microsoft.com/office/officeart/2005/8/layout/vList2"/>
    <dgm:cxn modelId="{1B8862AC-A3A8-4E3F-B079-1B6B70FFEE69}" srcId="{22D98622-848B-4CF4-9A65-B5FB6D5B4437}" destId="{2FB1CEDC-6D98-4B2A-A9E5-647BFECC3D0F}" srcOrd="1" destOrd="0" parTransId="{2FE6B058-24BD-4366-BBB2-5B2A306D3868}" sibTransId="{D2706F03-0A93-476D-BE33-E21D40561100}"/>
    <dgm:cxn modelId="{EEF7FAF4-8F5D-43CE-8E5C-A28C0F86767E}" type="presOf" srcId="{22D98622-848B-4CF4-9A65-B5FB6D5B4437}" destId="{A51E8AF6-2E77-468F-819C-8EBD86F9CF4F}" srcOrd="0" destOrd="0" presId="urn:microsoft.com/office/officeart/2005/8/layout/vList2"/>
    <dgm:cxn modelId="{6B7677CF-1E89-41E5-8B68-F98DADCA9E7E}" srcId="{22D98622-848B-4CF4-9A65-B5FB6D5B4437}" destId="{0432ABA2-EB43-4639-A654-FE248267587C}" srcOrd="4" destOrd="0" parTransId="{FCC3608D-AD8F-4B8C-8E09-17D7BB613B34}" sibTransId="{2DE9FEC3-DDA8-4A67-B71D-41803D9EE9A9}"/>
    <dgm:cxn modelId="{5E995ADA-9687-405B-A5B9-180FBAF4F02F}" type="presOf" srcId="{0432ABA2-EB43-4639-A654-FE248267587C}" destId="{63DD22C8-EA40-49BD-AB74-71F5ACCA36E3}" srcOrd="0" destOrd="0" presId="urn:microsoft.com/office/officeart/2005/8/layout/vList2"/>
    <dgm:cxn modelId="{4FACF849-E504-4901-89C0-9BF1F428F2C4}" type="presOf" srcId="{2FB1CEDC-6D98-4B2A-A9E5-647BFECC3D0F}" destId="{73F8D114-C356-4F4F-89F3-BBA0C251326F}" srcOrd="0" destOrd="0" presId="urn:microsoft.com/office/officeart/2005/8/layout/vList2"/>
    <dgm:cxn modelId="{7161EB4D-B0F0-4574-857E-95EEFFF3226D}" type="presOf" srcId="{91DB86E8-32E4-4B6A-9061-7A0DCB71E2AF}" destId="{CE032A9E-78E2-4401-A33E-712B55A325B4}" srcOrd="0" destOrd="0" presId="urn:microsoft.com/office/officeart/2005/8/layout/vList2"/>
    <dgm:cxn modelId="{096BE1FA-ED90-4A38-8E11-831ACBC5C133}" srcId="{22D98622-848B-4CF4-9A65-B5FB6D5B4437}" destId="{ECF813B9-33EE-4DAC-B738-B85DCD6EDD68}" srcOrd="0" destOrd="0" parTransId="{B449B27D-0F24-4AB6-B106-C902F2DFC6A7}" sibTransId="{8246AEB0-4939-404F-A50F-0FE7D26A3657}"/>
    <dgm:cxn modelId="{C03955CD-6EF0-4087-8873-D0964178A635}" srcId="{22D98622-848B-4CF4-9A65-B5FB6D5B4437}" destId="{80BC6BFB-3D35-409C-869E-11B5ED9A0BAA}" srcOrd="3" destOrd="0" parTransId="{711FDCCD-B0FA-405F-8277-3C7CE7F125A8}" sibTransId="{3AB9B2FC-6E15-463C-A35E-86A0CEC1C24D}"/>
    <dgm:cxn modelId="{FC62936A-10B7-492C-A1DE-52DCE9FF0ECA}" srcId="{22D98622-848B-4CF4-9A65-B5FB6D5B4437}" destId="{91DB86E8-32E4-4B6A-9061-7A0DCB71E2AF}" srcOrd="2" destOrd="0" parTransId="{8CC82973-DE11-46D0-8287-1505F27BCFA8}" sibTransId="{9F5D5559-CA4C-4603-896C-FD4E3717FB63}"/>
    <dgm:cxn modelId="{0611FE5B-F7BA-4E97-8F7D-5B40CCB2EFDF}" type="presParOf" srcId="{A51E8AF6-2E77-468F-819C-8EBD86F9CF4F}" destId="{F0BFD3F3-A3FD-4DAB-94D7-D55BFCD54911}" srcOrd="0" destOrd="0" presId="urn:microsoft.com/office/officeart/2005/8/layout/vList2"/>
    <dgm:cxn modelId="{28CE71CE-508E-41E0-854E-4741B2539148}" type="presParOf" srcId="{A51E8AF6-2E77-468F-819C-8EBD86F9CF4F}" destId="{D06AFEE2-5614-49DB-BD84-7F374A44F893}" srcOrd="1" destOrd="0" presId="urn:microsoft.com/office/officeart/2005/8/layout/vList2"/>
    <dgm:cxn modelId="{50E91DFA-995C-48DE-AA1F-6F24EAC2A28C}" type="presParOf" srcId="{A51E8AF6-2E77-468F-819C-8EBD86F9CF4F}" destId="{73F8D114-C356-4F4F-89F3-BBA0C251326F}" srcOrd="2" destOrd="0" presId="urn:microsoft.com/office/officeart/2005/8/layout/vList2"/>
    <dgm:cxn modelId="{D44B4468-0A34-4A3A-88F7-BB31562EAA4B}" type="presParOf" srcId="{A51E8AF6-2E77-468F-819C-8EBD86F9CF4F}" destId="{8FE58E16-BE23-441E-84BE-B90ABB01D1F5}" srcOrd="3" destOrd="0" presId="urn:microsoft.com/office/officeart/2005/8/layout/vList2"/>
    <dgm:cxn modelId="{A199E679-AD90-4CA4-99AC-07900A4D796E}" type="presParOf" srcId="{A51E8AF6-2E77-468F-819C-8EBD86F9CF4F}" destId="{CE032A9E-78E2-4401-A33E-712B55A325B4}" srcOrd="4" destOrd="0" presId="urn:microsoft.com/office/officeart/2005/8/layout/vList2"/>
    <dgm:cxn modelId="{EAA0C6C6-7660-49B4-BC80-825BE1D32255}" type="presParOf" srcId="{A51E8AF6-2E77-468F-819C-8EBD86F9CF4F}" destId="{6324BCDE-DC4A-4629-A645-B924531FA2CA}" srcOrd="5" destOrd="0" presId="urn:microsoft.com/office/officeart/2005/8/layout/vList2"/>
    <dgm:cxn modelId="{799903E9-FCAE-42BA-918D-5C6F11A38D47}" type="presParOf" srcId="{A51E8AF6-2E77-468F-819C-8EBD86F9CF4F}" destId="{05A8D6B3-D824-4F29-8C39-17307CD5A070}" srcOrd="6" destOrd="0" presId="urn:microsoft.com/office/officeart/2005/8/layout/vList2"/>
    <dgm:cxn modelId="{865D7F7C-FC8F-4CC0-916A-FAB1B1F62757}" type="presParOf" srcId="{A51E8AF6-2E77-468F-819C-8EBD86F9CF4F}" destId="{8EB7612B-F09D-4C58-8F38-C458A01DF5C8}" srcOrd="7" destOrd="0" presId="urn:microsoft.com/office/officeart/2005/8/layout/vList2"/>
    <dgm:cxn modelId="{E44EF77A-4D03-4D5F-B856-2636540D8573}" type="presParOf" srcId="{A51E8AF6-2E77-468F-819C-8EBD86F9CF4F}" destId="{63DD22C8-EA40-49BD-AB74-71F5ACCA36E3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7A2D2D2-D1AC-4116-ABDD-F1EE7B485988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87BA98C-4833-4F15-B555-62262865B02D}">
      <dgm:prSet custT="1"/>
      <dgm:spPr/>
      <dgm:t>
        <a:bodyPr/>
        <a:lstStyle/>
        <a:p>
          <a:r>
            <a:rPr lang="hr-HR" sz="2400" dirty="0"/>
            <a:t>Nova državna zajednica bila je snažna</a:t>
          </a:r>
          <a:endParaRPr lang="en-US" sz="2400" dirty="0"/>
        </a:p>
      </dgm:t>
    </dgm:pt>
    <dgm:pt modelId="{009A2986-F8EC-4338-8783-139560D9C522}" type="parTrans" cxnId="{35D959C0-CD7C-45FC-8B8D-AA91940212FA}">
      <dgm:prSet/>
      <dgm:spPr/>
      <dgm:t>
        <a:bodyPr/>
        <a:lstStyle/>
        <a:p>
          <a:endParaRPr lang="en-US"/>
        </a:p>
      </dgm:t>
    </dgm:pt>
    <dgm:pt modelId="{5C90C4A7-8CAB-4808-BAB0-AC02296B90C5}" type="sibTrans" cxnId="{35D959C0-CD7C-45FC-8B8D-AA91940212FA}">
      <dgm:prSet/>
      <dgm:spPr/>
      <dgm:t>
        <a:bodyPr/>
        <a:lstStyle/>
        <a:p>
          <a:endParaRPr lang="en-US"/>
        </a:p>
      </dgm:t>
    </dgm:pt>
    <dgm:pt modelId="{E0657E5E-37A6-44E5-82D4-F291C631A91E}">
      <dgm:prSet custT="1"/>
      <dgm:spPr/>
      <dgm:t>
        <a:bodyPr/>
        <a:lstStyle/>
        <a:p>
          <a:r>
            <a:rPr lang="hr-HR" sz="2400" dirty="0"/>
            <a:t>Siguran i miran razvoj hrvatskih zemalja</a:t>
          </a:r>
          <a:endParaRPr lang="en-US" sz="2400" dirty="0"/>
        </a:p>
      </dgm:t>
    </dgm:pt>
    <dgm:pt modelId="{485635CE-1F3A-4EA7-BE31-51053A3D87D1}" type="parTrans" cxnId="{BA81429B-B102-4807-8840-0FCC176F2AD3}">
      <dgm:prSet/>
      <dgm:spPr/>
    </dgm:pt>
    <dgm:pt modelId="{311802D7-75B6-48E3-A030-1B02ADDF9149}" type="sibTrans" cxnId="{BA81429B-B102-4807-8840-0FCC176F2AD3}">
      <dgm:prSet/>
      <dgm:spPr/>
    </dgm:pt>
    <dgm:pt modelId="{ADD6F10A-3FD5-4F22-8D7C-E79D8545F3AE}">
      <dgm:prSet custT="1"/>
      <dgm:spPr/>
      <dgm:t>
        <a:bodyPr/>
        <a:lstStyle/>
        <a:p>
          <a:r>
            <a:rPr lang="hr-HR" sz="2400" dirty="0"/>
            <a:t>Koloman dao povlastice Rabu, Trogiru i Zadru</a:t>
          </a:r>
          <a:endParaRPr lang="en-US" sz="2400" dirty="0"/>
        </a:p>
      </dgm:t>
    </dgm:pt>
    <dgm:pt modelId="{67A9F868-1036-4730-BA3F-EEFACCB1EF65}" type="parTrans" cxnId="{C3947F6A-6400-47CF-BDD4-EC0525E37CB6}">
      <dgm:prSet/>
      <dgm:spPr/>
    </dgm:pt>
    <dgm:pt modelId="{19C081B0-BF87-4A9B-911F-F1D686E6800E}" type="sibTrans" cxnId="{C3947F6A-6400-47CF-BDD4-EC0525E37CB6}">
      <dgm:prSet/>
      <dgm:spPr/>
    </dgm:pt>
    <dgm:pt modelId="{4B087BC5-D04B-465D-90B6-9BB24F905116}">
      <dgm:prSet custT="1"/>
      <dgm:spPr/>
      <dgm:t>
        <a:bodyPr/>
        <a:lstStyle/>
        <a:p>
          <a:r>
            <a:rPr lang="hr-HR" sz="2400" dirty="0"/>
            <a:t>U Split i Zadar smjestio vojne postrojbe</a:t>
          </a:r>
          <a:endParaRPr lang="en-US" sz="2400" dirty="0"/>
        </a:p>
      </dgm:t>
    </dgm:pt>
    <dgm:pt modelId="{3336E312-33FD-4382-B647-AE0FF35E9B9F}" type="parTrans" cxnId="{F8E914A8-ED45-41F7-B880-5A42D169AF30}">
      <dgm:prSet/>
      <dgm:spPr/>
    </dgm:pt>
    <dgm:pt modelId="{899E2CBF-1680-4BBA-BC4E-150F27BBEEC1}" type="sibTrans" cxnId="{F8E914A8-ED45-41F7-B880-5A42D169AF30}">
      <dgm:prSet/>
      <dgm:spPr/>
    </dgm:pt>
    <dgm:pt modelId="{CF3182F9-AF86-4A74-BB8A-FA46F5A076BF}">
      <dgm:prSet custT="1"/>
      <dgm:spPr/>
      <dgm:t>
        <a:bodyPr/>
        <a:lstStyle/>
        <a:p>
          <a:r>
            <a:rPr lang="hr-HR" sz="2400" dirty="0"/>
            <a:t>U Zadru podigao zvonik uz crkvu svete Marije</a:t>
          </a:r>
          <a:endParaRPr lang="en-US" sz="2400" dirty="0"/>
        </a:p>
      </dgm:t>
    </dgm:pt>
    <dgm:pt modelId="{08B3FB3B-295C-4466-AC35-4153B967F171}" type="parTrans" cxnId="{724E5A8C-D430-41FF-8325-246B357F5CF2}">
      <dgm:prSet/>
      <dgm:spPr/>
    </dgm:pt>
    <dgm:pt modelId="{EC3D2992-1820-44CC-ABC0-0F95A4C40294}" type="sibTrans" cxnId="{724E5A8C-D430-41FF-8325-246B357F5CF2}">
      <dgm:prSet/>
      <dgm:spPr/>
    </dgm:pt>
    <dgm:pt modelId="{025AB8AA-BE20-4DFD-9C89-24471A94EC31}" type="pres">
      <dgm:prSet presAssocID="{27A2D2D2-D1AC-4116-ABDD-F1EE7B48598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197C7D05-BDDD-4842-A331-25356A10FD65}" type="pres">
      <dgm:prSet presAssocID="{487BA98C-4833-4F15-B555-62262865B02D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83CEFF5-1230-4A58-AD98-420C69815836}" type="pres">
      <dgm:prSet presAssocID="{5C90C4A7-8CAB-4808-BAB0-AC02296B90C5}" presName="spacer" presStyleCnt="0"/>
      <dgm:spPr/>
    </dgm:pt>
    <dgm:pt modelId="{278DDBB2-58EF-434B-9EBE-35C6337DF7DB}" type="pres">
      <dgm:prSet presAssocID="{E0657E5E-37A6-44E5-82D4-F291C631A91E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C572D3F-75D3-4411-8C09-E6C4A4929DD9}" type="pres">
      <dgm:prSet presAssocID="{311802D7-75B6-48E3-A030-1B02ADDF9149}" presName="spacer" presStyleCnt="0"/>
      <dgm:spPr/>
    </dgm:pt>
    <dgm:pt modelId="{B3BE0D01-90B7-40A0-8B07-223EFCC8DA49}" type="pres">
      <dgm:prSet presAssocID="{ADD6F10A-3FD5-4F22-8D7C-E79D8545F3AE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3BD98E1-96BB-4C7C-877C-CA8F71A1C21A}" type="pres">
      <dgm:prSet presAssocID="{19C081B0-BF87-4A9B-911F-F1D686E6800E}" presName="spacer" presStyleCnt="0"/>
      <dgm:spPr/>
    </dgm:pt>
    <dgm:pt modelId="{BF7263F2-C165-40A3-B1D9-FAB2E4094554}" type="pres">
      <dgm:prSet presAssocID="{4B087BC5-D04B-465D-90B6-9BB24F905116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760CCE7-E97C-4080-AE19-006253776485}" type="pres">
      <dgm:prSet presAssocID="{899E2CBF-1680-4BBA-BC4E-150F27BBEEC1}" presName="spacer" presStyleCnt="0"/>
      <dgm:spPr/>
    </dgm:pt>
    <dgm:pt modelId="{BAF0EE30-9B05-4005-9B41-3E2F09E1C111}" type="pres">
      <dgm:prSet presAssocID="{CF3182F9-AF86-4A74-BB8A-FA46F5A076BF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C3947F6A-6400-47CF-BDD4-EC0525E37CB6}" srcId="{27A2D2D2-D1AC-4116-ABDD-F1EE7B485988}" destId="{ADD6F10A-3FD5-4F22-8D7C-E79D8545F3AE}" srcOrd="2" destOrd="0" parTransId="{67A9F868-1036-4730-BA3F-EEFACCB1EF65}" sibTransId="{19C081B0-BF87-4A9B-911F-F1D686E6800E}"/>
    <dgm:cxn modelId="{35D959C0-CD7C-45FC-8B8D-AA91940212FA}" srcId="{27A2D2D2-D1AC-4116-ABDD-F1EE7B485988}" destId="{487BA98C-4833-4F15-B555-62262865B02D}" srcOrd="0" destOrd="0" parTransId="{009A2986-F8EC-4338-8783-139560D9C522}" sibTransId="{5C90C4A7-8CAB-4808-BAB0-AC02296B90C5}"/>
    <dgm:cxn modelId="{724E5A8C-D430-41FF-8325-246B357F5CF2}" srcId="{27A2D2D2-D1AC-4116-ABDD-F1EE7B485988}" destId="{CF3182F9-AF86-4A74-BB8A-FA46F5A076BF}" srcOrd="4" destOrd="0" parTransId="{08B3FB3B-295C-4466-AC35-4153B967F171}" sibTransId="{EC3D2992-1820-44CC-ABC0-0F95A4C40294}"/>
    <dgm:cxn modelId="{6607E8D9-36CB-4699-BFB9-5622DC43092E}" type="presOf" srcId="{4B087BC5-D04B-465D-90B6-9BB24F905116}" destId="{BF7263F2-C165-40A3-B1D9-FAB2E4094554}" srcOrd="0" destOrd="0" presId="urn:microsoft.com/office/officeart/2005/8/layout/vList2"/>
    <dgm:cxn modelId="{BA81429B-B102-4807-8840-0FCC176F2AD3}" srcId="{27A2D2D2-D1AC-4116-ABDD-F1EE7B485988}" destId="{E0657E5E-37A6-44E5-82D4-F291C631A91E}" srcOrd="1" destOrd="0" parTransId="{485635CE-1F3A-4EA7-BE31-51053A3D87D1}" sibTransId="{311802D7-75B6-48E3-A030-1B02ADDF9149}"/>
    <dgm:cxn modelId="{A0DC32C9-B750-44E8-AB7C-3CE9C9E2EFCB}" type="presOf" srcId="{487BA98C-4833-4F15-B555-62262865B02D}" destId="{197C7D05-BDDD-4842-A331-25356A10FD65}" srcOrd="0" destOrd="0" presId="urn:microsoft.com/office/officeart/2005/8/layout/vList2"/>
    <dgm:cxn modelId="{F8E914A8-ED45-41F7-B880-5A42D169AF30}" srcId="{27A2D2D2-D1AC-4116-ABDD-F1EE7B485988}" destId="{4B087BC5-D04B-465D-90B6-9BB24F905116}" srcOrd="3" destOrd="0" parTransId="{3336E312-33FD-4382-B647-AE0FF35E9B9F}" sibTransId="{899E2CBF-1680-4BBA-BC4E-150F27BBEEC1}"/>
    <dgm:cxn modelId="{CA38ADBC-8F13-474A-A84C-8C4AF72EF95D}" type="presOf" srcId="{CF3182F9-AF86-4A74-BB8A-FA46F5A076BF}" destId="{BAF0EE30-9B05-4005-9B41-3E2F09E1C111}" srcOrd="0" destOrd="0" presId="urn:microsoft.com/office/officeart/2005/8/layout/vList2"/>
    <dgm:cxn modelId="{DEA95B4A-E4A1-4875-8B62-9F25ABCD1EDE}" type="presOf" srcId="{ADD6F10A-3FD5-4F22-8D7C-E79D8545F3AE}" destId="{B3BE0D01-90B7-40A0-8B07-223EFCC8DA49}" srcOrd="0" destOrd="0" presId="urn:microsoft.com/office/officeart/2005/8/layout/vList2"/>
    <dgm:cxn modelId="{FD7B3A48-4F96-46FC-9E79-897349537929}" type="presOf" srcId="{E0657E5E-37A6-44E5-82D4-F291C631A91E}" destId="{278DDBB2-58EF-434B-9EBE-35C6337DF7DB}" srcOrd="0" destOrd="0" presId="urn:microsoft.com/office/officeart/2005/8/layout/vList2"/>
    <dgm:cxn modelId="{DB1E4ECC-0DF0-49DB-A8A5-B1E769755F70}" type="presOf" srcId="{27A2D2D2-D1AC-4116-ABDD-F1EE7B485988}" destId="{025AB8AA-BE20-4DFD-9C89-24471A94EC31}" srcOrd="0" destOrd="0" presId="urn:microsoft.com/office/officeart/2005/8/layout/vList2"/>
    <dgm:cxn modelId="{368148C1-4AF1-4C9B-B744-FDAF7A4FE712}" type="presParOf" srcId="{025AB8AA-BE20-4DFD-9C89-24471A94EC31}" destId="{197C7D05-BDDD-4842-A331-25356A10FD65}" srcOrd="0" destOrd="0" presId="urn:microsoft.com/office/officeart/2005/8/layout/vList2"/>
    <dgm:cxn modelId="{30F6E49C-B7E2-4463-B729-F6999B2E6B9F}" type="presParOf" srcId="{025AB8AA-BE20-4DFD-9C89-24471A94EC31}" destId="{D83CEFF5-1230-4A58-AD98-420C69815836}" srcOrd="1" destOrd="0" presId="urn:microsoft.com/office/officeart/2005/8/layout/vList2"/>
    <dgm:cxn modelId="{C7AFF7EF-3242-41EA-91B9-C7BC46E1C9B8}" type="presParOf" srcId="{025AB8AA-BE20-4DFD-9C89-24471A94EC31}" destId="{278DDBB2-58EF-434B-9EBE-35C6337DF7DB}" srcOrd="2" destOrd="0" presId="urn:microsoft.com/office/officeart/2005/8/layout/vList2"/>
    <dgm:cxn modelId="{2369F8E6-23A1-40EC-A68E-6624A6EFD336}" type="presParOf" srcId="{025AB8AA-BE20-4DFD-9C89-24471A94EC31}" destId="{0C572D3F-75D3-4411-8C09-E6C4A4929DD9}" srcOrd="3" destOrd="0" presId="urn:microsoft.com/office/officeart/2005/8/layout/vList2"/>
    <dgm:cxn modelId="{9545772A-7065-4E4F-90FC-82B0517469F7}" type="presParOf" srcId="{025AB8AA-BE20-4DFD-9C89-24471A94EC31}" destId="{B3BE0D01-90B7-40A0-8B07-223EFCC8DA49}" srcOrd="4" destOrd="0" presId="urn:microsoft.com/office/officeart/2005/8/layout/vList2"/>
    <dgm:cxn modelId="{CA70250E-8789-49B3-A6CA-DE6455B131AF}" type="presParOf" srcId="{025AB8AA-BE20-4DFD-9C89-24471A94EC31}" destId="{93BD98E1-96BB-4C7C-877C-CA8F71A1C21A}" srcOrd="5" destOrd="0" presId="urn:microsoft.com/office/officeart/2005/8/layout/vList2"/>
    <dgm:cxn modelId="{3795451D-DB26-4A95-8354-4488AC479EE3}" type="presParOf" srcId="{025AB8AA-BE20-4DFD-9C89-24471A94EC31}" destId="{BF7263F2-C165-40A3-B1D9-FAB2E4094554}" srcOrd="6" destOrd="0" presId="urn:microsoft.com/office/officeart/2005/8/layout/vList2"/>
    <dgm:cxn modelId="{F963591F-F3A4-4571-9597-43D9B00F56BF}" type="presParOf" srcId="{025AB8AA-BE20-4DFD-9C89-24471A94EC31}" destId="{4760CCE7-E97C-4080-AE19-006253776485}" srcOrd="7" destOrd="0" presId="urn:microsoft.com/office/officeart/2005/8/layout/vList2"/>
    <dgm:cxn modelId="{870F6E57-F9E4-4B1A-8A92-3E104249AC8C}" type="presParOf" srcId="{025AB8AA-BE20-4DFD-9C89-24471A94EC31}" destId="{BAF0EE30-9B05-4005-9B41-3E2F09E1C111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0AE0EB3-5C4C-4FF5-8699-382AA2194872}">
      <dsp:nvSpPr>
        <dsp:cNvPr id="0" name=""/>
        <dsp:cNvSpPr/>
      </dsp:nvSpPr>
      <dsp:spPr>
        <a:xfrm>
          <a:off x="0" y="26240"/>
          <a:ext cx="5961345" cy="9547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sukobi u Hrvatskoj za prijestolje</a:t>
          </a:r>
          <a:endParaRPr lang="en-US" sz="2400" kern="1200" dirty="0"/>
        </a:p>
      </dsp:txBody>
      <dsp:txXfrm>
        <a:off x="0" y="26240"/>
        <a:ext cx="5961345" cy="954720"/>
      </dsp:txXfrm>
    </dsp:sp>
    <dsp:sp modelId="{1C9E6FE2-FBA6-4A6A-8371-47555CA2B8E1}">
      <dsp:nvSpPr>
        <dsp:cNvPr id="0" name=""/>
        <dsp:cNvSpPr/>
      </dsp:nvSpPr>
      <dsp:spPr>
        <a:xfrm>
          <a:off x="0" y="1127840"/>
          <a:ext cx="5961345" cy="954720"/>
        </a:xfrm>
        <a:prstGeom prst="roundRect">
          <a:avLst/>
        </a:prstGeom>
        <a:solidFill>
          <a:schemeClr val="accent2">
            <a:hueOff val="1170380"/>
            <a:satOff val="-1460"/>
            <a:lumOff val="3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sukob Petra Svačića i Kolomana</a:t>
          </a:r>
          <a:endParaRPr lang="en-US" sz="2400" kern="1200" dirty="0"/>
        </a:p>
      </dsp:txBody>
      <dsp:txXfrm>
        <a:off x="0" y="1127840"/>
        <a:ext cx="5961345" cy="954720"/>
      </dsp:txXfrm>
    </dsp:sp>
    <dsp:sp modelId="{ECBAD14E-0908-4363-96FE-441EDFB5C267}">
      <dsp:nvSpPr>
        <dsp:cNvPr id="0" name=""/>
        <dsp:cNvSpPr/>
      </dsp:nvSpPr>
      <dsp:spPr>
        <a:xfrm>
          <a:off x="0" y="2229440"/>
          <a:ext cx="5961345" cy="954720"/>
        </a:xfrm>
        <a:prstGeom prst="round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1097. godina bitka na Gvozdu (smrt Petra Svačića)</a:t>
          </a:r>
          <a:endParaRPr lang="en-US" sz="2400" kern="1200" dirty="0"/>
        </a:p>
      </dsp:txBody>
      <dsp:txXfrm>
        <a:off x="0" y="2229440"/>
        <a:ext cx="5961345" cy="954720"/>
      </dsp:txXfrm>
    </dsp:sp>
    <dsp:sp modelId="{0BC1B2DA-A71B-499D-9665-A8705E5A8C15}">
      <dsp:nvSpPr>
        <dsp:cNvPr id="0" name=""/>
        <dsp:cNvSpPr/>
      </dsp:nvSpPr>
      <dsp:spPr>
        <a:xfrm>
          <a:off x="0" y="3331040"/>
          <a:ext cx="5961345" cy="954720"/>
        </a:xfrm>
        <a:prstGeom prst="roundRect">
          <a:avLst/>
        </a:prstGeom>
        <a:solidFill>
          <a:schemeClr val="accent2">
            <a:hueOff val="3511139"/>
            <a:satOff val="-4379"/>
            <a:lumOff val="10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vladari iz ugarske dinastije Arpadovića </a:t>
          </a:r>
          <a:endParaRPr lang="en-US" sz="2400" kern="1200" dirty="0"/>
        </a:p>
      </dsp:txBody>
      <dsp:txXfrm>
        <a:off x="0" y="3331040"/>
        <a:ext cx="5961345" cy="954720"/>
      </dsp:txXfrm>
    </dsp:sp>
    <dsp:sp modelId="{7658A1F6-FD03-46C2-9D3D-07921749315A}">
      <dsp:nvSpPr>
        <dsp:cNvPr id="0" name=""/>
        <dsp:cNvSpPr/>
      </dsp:nvSpPr>
      <dsp:spPr>
        <a:xfrm>
          <a:off x="0" y="4432640"/>
          <a:ext cx="5961345" cy="954720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ugarski kralj </a:t>
          </a:r>
          <a:r>
            <a:rPr lang="hr-HR" sz="2400" kern="1200" dirty="0" err="1"/>
            <a:t>Arpad</a:t>
          </a:r>
          <a:r>
            <a:rPr lang="hr-HR" sz="2400" kern="1200" dirty="0"/>
            <a:t>, osnivač dinastije</a:t>
          </a:r>
          <a:endParaRPr lang="en-US" sz="2400" kern="1200" dirty="0"/>
        </a:p>
      </dsp:txBody>
      <dsp:txXfrm>
        <a:off x="0" y="4432640"/>
        <a:ext cx="5961345" cy="95472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3EDE355-4354-4AC6-A2DF-1D063C8F6481}">
      <dsp:nvSpPr>
        <dsp:cNvPr id="0" name=""/>
        <dsp:cNvSpPr/>
      </dsp:nvSpPr>
      <dsp:spPr>
        <a:xfrm>
          <a:off x="0" y="22073"/>
          <a:ext cx="7037387" cy="9734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Koloman u Hrvatskoj i razgovori s plemstvom</a:t>
          </a:r>
          <a:endParaRPr lang="en-US" sz="2400" kern="1200" dirty="0"/>
        </a:p>
      </dsp:txBody>
      <dsp:txXfrm>
        <a:off x="0" y="22073"/>
        <a:ext cx="7037387" cy="973440"/>
      </dsp:txXfrm>
    </dsp:sp>
    <dsp:sp modelId="{AD28527C-59C3-4F5A-B621-8D4F52C30EEE}">
      <dsp:nvSpPr>
        <dsp:cNvPr id="0" name=""/>
        <dsp:cNvSpPr/>
      </dsp:nvSpPr>
      <dsp:spPr>
        <a:xfrm>
          <a:off x="0" y="1145273"/>
          <a:ext cx="7037387" cy="973440"/>
        </a:xfrm>
        <a:prstGeom prst="roundRect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Char char="q"/>
          </a:pPr>
          <a:r>
            <a:rPr lang="hr-HR" sz="2400" b="0" kern="1200" dirty="0">
              <a:solidFill>
                <a:srgbClr val="C00000"/>
              </a:solidFill>
              <a:latin typeface="+mn-lt"/>
            </a:rPr>
            <a:t>PACTA CONVENTA </a:t>
          </a:r>
          <a:r>
            <a:rPr lang="hr-HR" sz="2400" b="0" kern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rPr>
            <a:t>= sporazum između ugarskog kralja Kolomana i hrvatskog plemstva (1102. godina)</a:t>
          </a:r>
          <a:endParaRPr lang="en-US" sz="2400" b="0" kern="1200" dirty="0"/>
        </a:p>
      </dsp:txBody>
      <dsp:txXfrm>
        <a:off x="0" y="1145273"/>
        <a:ext cx="7037387" cy="973440"/>
      </dsp:txXfrm>
    </dsp:sp>
    <dsp:sp modelId="{4BAE8121-6CC3-499A-AF3F-1AD11E59D792}">
      <dsp:nvSpPr>
        <dsp:cNvPr id="0" name=""/>
        <dsp:cNvSpPr/>
      </dsp:nvSpPr>
      <dsp:spPr>
        <a:xfrm>
          <a:off x="0" y="2268473"/>
          <a:ext cx="7037387" cy="973440"/>
        </a:xfrm>
        <a:prstGeom prst="roundRect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b="0" kern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rPr>
            <a:t>Koloman obećava plemićima da će:</a:t>
          </a:r>
        </a:p>
      </dsp:txBody>
      <dsp:txXfrm>
        <a:off x="0" y="2268473"/>
        <a:ext cx="7037387" cy="973440"/>
      </dsp:txXfrm>
    </dsp:sp>
    <dsp:sp modelId="{AEF73B53-02F8-4608-ACF6-7F9EBFBEF6AA}">
      <dsp:nvSpPr>
        <dsp:cNvPr id="0" name=""/>
        <dsp:cNvSpPr/>
      </dsp:nvSpPr>
      <dsp:spPr>
        <a:xfrm>
          <a:off x="0" y="3241913"/>
          <a:ext cx="7037387" cy="12378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3437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r-HR" sz="2400" b="0" kern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rPr>
            <a:t>zadržati posjede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r-HR" sz="2400" b="0" kern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rPr>
            <a:t>zadržati povlasticu neplaćanja poreza  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r-HR" sz="2400" b="0" kern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rPr>
            <a:t>morati ići samo u obrambene ratove</a:t>
          </a:r>
        </a:p>
      </dsp:txBody>
      <dsp:txXfrm>
        <a:off x="0" y="3241913"/>
        <a:ext cx="7037387" cy="1237860"/>
      </dsp:txXfrm>
    </dsp:sp>
    <dsp:sp modelId="{3571D29C-46A4-408F-A020-EF23908B767A}">
      <dsp:nvSpPr>
        <dsp:cNvPr id="0" name=""/>
        <dsp:cNvSpPr/>
      </dsp:nvSpPr>
      <dsp:spPr>
        <a:xfrm>
          <a:off x="0" y="4479773"/>
          <a:ext cx="7037387" cy="973440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b="0" kern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rPr>
            <a:t>plemići Kolomana biraju za svoga kralja</a:t>
          </a:r>
        </a:p>
      </dsp:txBody>
      <dsp:txXfrm>
        <a:off x="0" y="4479773"/>
        <a:ext cx="7037387" cy="97344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0BFD3F3-A3FD-4DAB-94D7-D55BFCD54911}">
      <dsp:nvSpPr>
        <dsp:cNvPr id="0" name=""/>
        <dsp:cNvSpPr/>
      </dsp:nvSpPr>
      <dsp:spPr>
        <a:xfrm>
          <a:off x="0" y="4523"/>
          <a:ext cx="7037387" cy="9734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1102. godine Koloman se u Biogradu okrunio za hrvatskoga kralja</a:t>
          </a:r>
          <a:endParaRPr lang="en-US" sz="2400" kern="1200" dirty="0"/>
        </a:p>
      </dsp:txBody>
      <dsp:txXfrm>
        <a:off x="0" y="4523"/>
        <a:ext cx="7037387" cy="973440"/>
      </dsp:txXfrm>
    </dsp:sp>
    <dsp:sp modelId="{73F8D114-C356-4F4F-89F3-BBA0C251326F}">
      <dsp:nvSpPr>
        <dsp:cNvPr id="0" name=""/>
        <dsp:cNvSpPr/>
      </dsp:nvSpPr>
      <dsp:spPr>
        <a:xfrm>
          <a:off x="0" y="1127723"/>
          <a:ext cx="7037387" cy="973440"/>
        </a:xfrm>
        <a:prstGeom prst="roundRect">
          <a:avLst/>
        </a:prstGeom>
        <a:solidFill>
          <a:schemeClr val="accent2">
            <a:hueOff val="1170380"/>
            <a:satOff val="-1460"/>
            <a:lumOff val="3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Personalna unija (Hrvatska i Ugarska povezane osobom vladara)</a:t>
          </a:r>
          <a:endParaRPr lang="en-US" sz="2400" kern="1200" dirty="0"/>
        </a:p>
      </dsp:txBody>
      <dsp:txXfrm>
        <a:off x="0" y="1127723"/>
        <a:ext cx="7037387" cy="973440"/>
      </dsp:txXfrm>
    </dsp:sp>
    <dsp:sp modelId="{CE032A9E-78E2-4401-A33E-712B55A325B4}">
      <dsp:nvSpPr>
        <dsp:cNvPr id="0" name=""/>
        <dsp:cNvSpPr/>
      </dsp:nvSpPr>
      <dsp:spPr>
        <a:xfrm>
          <a:off x="0" y="2250923"/>
          <a:ext cx="7037387" cy="973440"/>
        </a:xfrm>
        <a:prstGeom prst="round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Do 1105. godine </a:t>
          </a:r>
          <a:r>
            <a:rPr lang="hr-HR" sz="2400" kern="1200" dirty="0" err="1"/>
            <a:t>Kolomanovu</a:t>
          </a:r>
          <a:r>
            <a:rPr lang="hr-HR" sz="2400" kern="1200" dirty="0"/>
            <a:t> vlast priznali i dalmatinski gradovi</a:t>
          </a:r>
          <a:endParaRPr lang="en-US" sz="2400" kern="1200" dirty="0"/>
        </a:p>
      </dsp:txBody>
      <dsp:txXfrm>
        <a:off x="0" y="2250923"/>
        <a:ext cx="7037387" cy="973440"/>
      </dsp:txXfrm>
    </dsp:sp>
    <dsp:sp modelId="{05A8D6B3-D824-4F29-8C39-17307CD5A070}">
      <dsp:nvSpPr>
        <dsp:cNvPr id="0" name=""/>
        <dsp:cNvSpPr/>
      </dsp:nvSpPr>
      <dsp:spPr>
        <a:xfrm>
          <a:off x="0" y="3374123"/>
          <a:ext cx="7037387" cy="973440"/>
        </a:xfrm>
        <a:prstGeom prst="roundRect">
          <a:avLst/>
        </a:prstGeom>
        <a:solidFill>
          <a:schemeClr val="accent2">
            <a:hueOff val="3511139"/>
            <a:satOff val="-4379"/>
            <a:lumOff val="10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Zadar i Split Koloman morao osvojiti</a:t>
          </a:r>
          <a:endParaRPr lang="en-US" sz="2400" kern="1200" dirty="0"/>
        </a:p>
      </dsp:txBody>
      <dsp:txXfrm>
        <a:off x="0" y="3374123"/>
        <a:ext cx="7037387" cy="973440"/>
      </dsp:txXfrm>
    </dsp:sp>
    <dsp:sp modelId="{63DD22C8-EA40-49BD-AB74-71F5ACCA36E3}">
      <dsp:nvSpPr>
        <dsp:cNvPr id="0" name=""/>
        <dsp:cNvSpPr/>
      </dsp:nvSpPr>
      <dsp:spPr>
        <a:xfrm>
          <a:off x="0" y="4497323"/>
          <a:ext cx="7037387" cy="973440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Hrvatska zadržala svoju samostalnost u uniji</a:t>
          </a:r>
          <a:endParaRPr lang="en-US" sz="2400" kern="1200" dirty="0"/>
        </a:p>
      </dsp:txBody>
      <dsp:txXfrm>
        <a:off x="0" y="4497323"/>
        <a:ext cx="7037387" cy="97344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97C7D05-BDDD-4842-A331-25356A10FD65}">
      <dsp:nvSpPr>
        <dsp:cNvPr id="0" name=""/>
        <dsp:cNvSpPr/>
      </dsp:nvSpPr>
      <dsp:spPr>
        <a:xfrm>
          <a:off x="0" y="26240"/>
          <a:ext cx="5961345" cy="9547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Nova državna zajednica bila je snažna</a:t>
          </a:r>
          <a:endParaRPr lang="en-US" sz="2400" kern="1200" dirty="0"/>
        </a:p>
      </dsp:txBody>
      <dsp:txXfrm>
        <a:off x="0" y="26240"/>
        <a:ext cx="5961345" cy="954720"/>
      </dsp:txXfrm>
    </dsp:sp>
    <dsp:sp modelId="{278DDBB2-58EF-434B-9EBE-35C6337DF7DB}">
      <dsp:nvSpPr>
        <dsp:cNvPr id="0" name=""/>
        <dsp:cNvSpPr/>
      </dsp:nvSpPr>
      <dsp:spPr>
        <a:xfrm>
          <a:off x="0" y="1127840"/>
          <a:ext cx="5961345" cy="954720"/>
        </a:xfrm>
        <a:prstGeom prst="roundRect">
          <a:avLst/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Siguran i miran razvoj hrvatskih zemalja</a:t>
          </a:r>
          <a:endParaRPr lang="en-US" sz="2400" kern="1200" dirty="0"/>
        </a:p>
      </dsp:txBody>
      <dsp:txXfrm>
        <a:off x="0" y="1127840"/>
        <a:ext cx="5961345" cy="954720"/>
      </dsp:txXfrm>
    </dsp:sp>
    <dsp:sp modelId="{B3BE0D01-90B7-40A0-8B07-223EFCC8DA49}">
      <dsp:nvSpPr>
        <dsp:cNvPr id="0" name=""/>
        <dsp:cNvSpPr/>
      </dsp:nvSpPr>
      <dsp:spPr>
        <a:xfrm>
          <a:off x="0" y="2229440"/>
          <a:ext cx="5961345" cy="954720"/>
        </a:xfrm>
        <a:prstGeom prst="round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Koloman dao povlastice Rabu, Trogiru i Zadru</a:t>
          </a:r>
          <a:endParaRPr lang="en-US" sz="2400" kern="1200" dirty="0"/>
        </a:p>
      </dsp:txBody>
      <dsp:txXfrm>
        <a:off x="0" y="2229440"/>
        <a:ext cx="5961345" cy="954720"/>
      </dsp:txXfrm>
    </dsp:sp>
    <dsp:sp modelId="{BF7263F2-C165-40A3-B1D9-FAB2E4094554}">
      <dsp:nvSpPr>
        <dsp:cNvPr id="0" name=""/>
        <dsp:cNvSpPr/>
      </dsp:nvSpPr>
      <dsp:spPr>
        <a:xfrm>
          <a:off x="0" y="3331040"/>
          <a:ext cx="5961345" cy="954720"/>
        </a:xfrm>
        <a:prstGeom prst="roundRect">
          <a:avLst/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U Split i Zadar smjestio vojne postrojbe</a:t>
          </a:r>
          <a:endParaRPr lang="en-US" sz="2400" kern="1200" dirty="0"/>
        </a:p>
      </dsp:txBody>
      <dsp:txXfrm>
        <a:off x="0" y="3331040"/>
        <a:ext cx="5961345" cy="954720"/>
      </dsp:txXfrm>
    </dsp:sp>
    <dsp:sp modelId="{BAF0EE30-9B05-4005-9B41-3E2F09E1C111}">
      <dsp:nvSpPr>
        <dsp:cNvPr id="0" name=""/>
        <dsp:cNvSpPr/>
      </dsp:nvSpPr>
      <dsp:spPr>
        <a:xfrm>
          <a:off x="0" y="4432640"/>
          <a:ext cx="5961345" cy="954720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U Zadru podigao zvonik uz crkvu svete Marije</a:t>
          </a:r>
          <a:endParaRPr lang="en-US" sz="2400" kern="1200" dirty="0"/>
        </a:p>
      </dsp:txBody>
      <dsp:txXfrm>
        <a:off x="0" y="4432640"/>
        <a:ext cx="5961345" cy="9547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96F594-1536-47D5-8878-591A759919D1}" type="datetimeFigureOut">
              <a:rPr lang="en-GB" smtClean="0"/>
              <a:pPr/>
              <a:t>31/08/2020</a:t>
            </a:fld>
            <a:endParaRPr lang="en-GB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GB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879E3F-29EE-4978-9743-B3A9A8288DF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851732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Oton Iveković, smrt kralja Petra Svačića na Gvozdu 1097. godine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79E3F-29EE-4978-9743-B3A9A8288DF5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5086635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Ugarski kralj </a:t>
            </a:r>
            <a:r>
              <a:rPr lang="hr-HR" dirty="0" err="1"/>
              <a:t>Arpad</a:t>
            </a:r>
            <a:r>
              <a:rPr lang="hr-HR" dirty="0"/>
              <a:t>, osnivač ugarske vladarske dinastije Arpadovića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79E3F-29EE-4978-9743-B3A9A8288DF5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234279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err="1"/>
              <a:t>Pacta</a:t>
            </a:r>
            <a:r>
              <a:rPr lang="hr-HR" dirty="0"/>
              <a:t> </a:t>
            </a:r>
            <a:r>
              <a:rPr lang="hr-HR" dirty="0" err="1"/>
              <a:t>Conventa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79E3F-29EE-4978-9743-B3A9A8288DF5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2449250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Ugarsko-hrvatski kralj Koloman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79E3F-29EE-4978-9743-B3A9A8288DF5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0325313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Zvonik sv. Marije u Zadru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79E3F-29EE-4978-9743-B3A9A8288DF5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0674808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31.8.2020.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31.8.2020.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31.8.2020.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31.8.2020.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31.8.2020.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31.8.2020.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31.8.2020.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31.8.2020.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31.8.2020.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31.8.2020.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31.8.2020.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7C1E8A-F128-44EC-BB67-9C82EE8DCC7B}" type="datetimeFigureOut">
              <a:rPr lang="hr-HR" smtClean="0"/>
              <a:pPr/>
              <a:t>31.8.2020.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1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1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\\tartar\_Razmjena\dvukelic\Klio 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00456" y="188640"/>
            <a:ext cx="1797050" cy="469900"/>
          </a:xfrm>
          <a:prstGeom prst="rect">
            <a:avLst/>
          </a:prstGeom>
          <a:noFill/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122D0AE2-137C-404C-A4A9-515913B9C5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xmlns="" id="{E1AA7F6F-40BB-4E0D-B829-7C08B8E627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9800" y="1988841"/>
            <a:ext cx="7772400" cy="1102519"/>
          </a:xfrm>
        </p:spPr>
        <p:txBody>
          <a:bodyPr>
            <a:normAutofit/>
          </a:bodyPr>
          <a:lstStyle/>
          <a:p>
            <a:r>
              <a:rPr lang="hr-HR" sz="3800" dirty="0"/>
              <a:t>Dolazak dinastije Arpadović</a:t>
            </a:r>
            <a:endParaRPr lang="hr-HR" sz="3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xmlns="" id="{CC197A78-CDB1-4189-A77D-D99F719180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85863" y="3645024"/>
            <a:ext cx="6400800" cy="1314450"/>
          </a:xfrm>
        </p:spPr>
        <p:txBody>
          <a:bodyPr>
            <a:normAutofit lnSpcReduction="10000"/>
          </a:bodyPr>
          <a:lstStyle/>
          <a:p>
            <a:r>
              <a:rPr lang="hr-HR" sz="2800" dirty="0">
                <a:latin typeface="Arial" panose="020B0604020202020204" pitchFamily="34" charset="0"/>
                <a:cs typeface="Arial" panose="020B0604020202020204" pitchFamily="34" charset="0"/>
              </a:rPr>
              <a:t>Nastavna tema: Hrvatska u razvijenome i kasnome srednjem vijeku</a:t>
            </a:r>
          </a:p>
          <a:p>
            <a:endParaRPr lang="hr-HR" dirty="0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6391EBD3-2C72-44FD-8497-2AB8B757E8B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99" r="823" b="29103"/>
          <a:stretch/>
        </p:blipFill>
        <p:spPr>
          <a:xfrm>
            <a:off x="8976320" y="3596632"/>
            <a:ext cx="3215679" cy="326161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CDA1A2E9-63FE-408D-A803-8E306ECAB4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2058" y="450221"/>
            <a:ext cx="8994357" cy="4343400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4C0494C5-1785-4D57-87E4-6CD42E4A6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0669" y="1031353"/>
            <a:ext cx="7736255" cy="318113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hr-HR" sz="6600" dirty="0">
                <a:solidFill>
                  <a:schemeClr val="bg1"/>
                </a:solidFill>
              </a:rPr>
              <a:t>Dolazak dinastije Arpadović</a:t>
            </a:r>
            <a:endParaRPr lang="en-US" sz="6600" kern="1200" dirty="0">
              <a:solidFill>
                <a:schemeClr val="bg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1A882A9F-F4E9-4E23-8F0B-20B5DF42EAA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619345" y="450221"/>
            <a:ext cx="2115455" cy="2102827"/>
          </a:xfrm>
          <a:prstGeom prst="rect">
            <a:avLst/>
          </a:prstGeom>
          <a:solidFill>
            <a:schemeClr val="accent1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FBE9F90C-C163-435B-9A68-D15C92D1CF2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57199" y="4932939"/>
            <a:ext cx="11277601" cy="1466141"/>
          </a:xfrm>
          <a:prstGeom prst="rect">
            <a:avLst/>
          </a:prstGeom>
          <a:solidFill>
            <a:srgbClr val="7F7F7F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6F4458A6-717C-4B9E-A163-D4AC3CF80B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0669" y="5184138"/>
            <a:ext cx="10008863" cy="963741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rPr>
              <a:t>Pročitajte</a:t>
            </a:r>
            <a:r>
              <a:rPr lang="en-US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hr-HR" dirty="0">
                <a:solidFill>
                  <a:schemeClr val="tx1">
                    <a:lumMod val="95000"/>
                    <a:lumOff val="5000"/>
                  </a:schemeClr>
                </a:solidFill>
              </a:rPr>
              <a:t>I</a:t>
            </a:r>
            <a:r>
              <a:rPr lang="en-US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rPr>
              <a:t>zvor</a:t>
            </a:r>
            <a:r>
              <a:rPr lang="hr-HR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rPr>
              <a:t> 1 i Izvor 2</a:t>
            </a:r>
            <a:r>
              <a:rPr lang="en-US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rPr>
              <a:t> u </a:t>
            </a:r>
            <a:r>
              <a:rPr lang="en-US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rPr>
              <a:t>udžbeniku</a:t>
            </a:r>
            <a:r>
              <a:rPr lang="en-US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rPr>
              <a:t>na</a:t>
            </a:r>
            <a:r>
              <a:rPr lang="en-US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rPr>
              <a:t>stranici</a:t>
            </a:r>
            <a:r>
              <a:rPr lang="en-US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hr-HR" dirty="0">
                <a:solidFill>
                  <a:schemeClr val="tx1">
                    <a:lumMod val="95000"/>
                    <a:lumOff val="5000"/>
                  </a:schemeClr>
                </a:solidFill>
              </a:rPr>
              <a:t>73</a:t>
            </a:r>
            <a:r>
              <a:rPr lang="en-US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rPr>
              <a:t>odgovorite</a:t>
            </a:r>
            <a:r>
              <a:rPr lang="en-US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rPr>
              <a:t>na</a:t>
            </a:r>
            <a:r>
              <a:rPr lang="en-US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rPr>
              <a:t>pitanja</a:t>
            </a:r>
            <a:r>
              <a:rPr lang="hr-HR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rPr>
              <a:t>.</a:t>
            </a:r>
            <a:endParaRPr lang="en-US" kern="12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42280AB2-77A5-4CB7-AF7D-1795CA8DC7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619345" y="2728167"/>
            <a:ext cx="2115455" cy="2065454"/>
          </a:xfrm>
          <a:prstGeom prst="rect">
            <a:avLst/>
          </a:prstGeom>
          <a:solidFill>
            <a:srgbClr val="A5A5A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4" name="Picture 2" descr="\\tartar\_Razmjena\dvukelic\Klio 6.png">
            <a:extLst>
              <a:ext uri="{FF2B5EF4-FFF2-40B4-BE49-F238E27FC236}">
                <a16:creationId xmlns:a16="http://schemas.microsoft.com/office/drawing/2014/main" xmlns="" id="{BED61E80-972B-47EE-97FA-9159C439E3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11007" y="-10980"/>
            <a:ext cx="1797050" cy="469900"/>
          </a:xfrm>
          <a:prstGeom prst="rect">
            <a:avLst/>
          </a:prstGeom>
          <a:noFill/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5BFE6DC9-3D80-4C8A-AF4F-A741E7B4B7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93568" y="5949063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493012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5A92BC41-5AE1-432E-87C7-12BF9E03D9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501415" y="476778"/>
            <a:ext cx="7212450" cy="5920653"/>
          </a:xfrm>
          <a:prstGeom prst="rect">
            <a:avLst/>
          </a:prstGeom>
          <a:solidFill>
            <a:srgbClr val="654A42">
              <a:alpha val="9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16F2685F-D688-4DC1-9A96-70B495CE0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1495" y="1179095"/>
            <a:ext cx="5956353" cy="340448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hr-HR" sz="4800" dirty="0">
                <a:solidFill>
                  <a:schemeClr val="bg1"/>
                </a:solidFill>
              </a:rPr>
              <a:t>Dolazak dinastije Arpadović</a:t>
            </a:r>
            <a:endParaRPr lang="en-US" sz="4800" dirty="0">
              <a:solidFill>
                <a:schemeClr val="bg1"/>
              </a:solidFill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DC0E1208-0B30-4396-AE7C-AEBFFAEE66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287478" y="4713662"/>
            <a:ext cx="36576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Rezervirano mjesto sadržaja 3" descr="Slika na kojoj se prikazuje zgrada, na otvorenom, ulica, pločnik&#10;&#10;Opis je automatski generiran">
            <a:extLst>
              <a:ext uri="{FF2B5EF4-FFF2-40B4-BE49-F238E27FC236}">
                <a16:creationId xmlns:a16="http://schemas.microsoft.com/office/drawing/2014/main" xmlns="" id="{6D5F46B9-CB8E-4237-9601-16EF843127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2976" b="2"/>
          <a:stretch/>
        </p:blipFill>
        <p:spPr>
          <a:xfrm>
            <a:off x="475488" y="476777"/>
            <a:ext cx="3864383" cy="5920653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D7AA6E42-EC31-4E89-9E08-95C637C4A4C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93569" y="6021288"/>
            <a:ext cx="2804862" cy="1402431"/>
          </a:xfrm>
          <a:prstGeom prst="rect">
            <a:avLst/>
          </a:prstGeom>
        </p:spPr>
      </p:pic>
      <p:pic>
        <p:nvPicPr>
          <p:cNvPr id="11" name="Picture 2" descr="\\tartar\_Razmjena\dvukelic\Klio 6.png">
            <a:extLst>
              <a:ext uri="{FF2B5EF4-FFF2-40B4-BE49-F238E27FC236}">
                <a16:creationId xmlns:a16="http://schemas.microsoft.com/office/drawing/2014/main" xmlns="" id="{0EBEAE10-CC2B-4D58-946C-C11C7FB8B2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272168" y="0"/>
            <a:ext cx="1797050" cy="4699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891667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76EFD3D9-44F0-4267-BCC1-1613E79D82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xmlns="" id="{A779A851-95D6-41AF-937A-B0E4B7F6FA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142164" y="900814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xmlns="" id="{953FB2E7-B6CB-429C-81EB-D9516D6D5C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144437" y="633165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2EC40DB1-B719-4A13-9A4D-0966B4B2786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34621" y="636723"/>
            <a:ext cx="4000062" cy="5257799"/>
          </a:xfrm>
          <a:custGeom>
            <a:avLst/>
            <a:gdLst>
              <a:gd name="connsiteX0" fmla="*/ 0 w 4634682"/>
              <a:gd name="connsiteY0" fmla="*/ 0 h 5257799"/>
              <a:gd name="connsiteX1" fmla="*/ 4634682 w 4634682"/>
              <a:gd name="connsiteY1" fmla="*/ 0 h 5257799"/>
              <a:gd name="connsiteX2" fmla="*/ 4634682 w 4634682"/>
              <a:gd name="connsiteY2" fmla="*/ 5257799 h 5257799"/>
              <a:gd name="connsiteX3" fmla="*/ 0 w 4634682"/>
              <a:gd name="connsiteY3" fmla="*/ 5257799 h 525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682" h="5257799">
                <a:moveTo>
                  <a:pt x="0" y="0"/>
                </a:moveTo>
                <a:lnTo>
                  <a:pt x="4634682" y="0"/>
                </a:lnTo>
                <a:lnTo>
                  <a:pt x="4634682" y="5257799"/>
                </a:lnTo>
                <a:lnTo>
                  <a:pt x="0" y="525779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3DE76B83-03F9-4489-A52F-2161A747E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872" y="982272"/>
            <a:ext cx="3388419" cy="4560970"/>
          </a:xfrm>
        </p:spPr>
        <p:txBody>
          <a:bodyPr>
            <a:normAutofit/>
          </a:bodyPr>
          <a:lstStyle/>
          <a:p>
            <a:r>
              <a:rPr lang="hr-HR" sz="4000" dirty="0">
                <a:solidFill>
                  <a:srgbClr val="FFFFFF"/>
                </a:solidFill>
              </a:rPr>
              <a:t>UPAMTIMO</a:t>
            </a:r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xmlns="" id="{82211336-CFF3-412D-868A-6679C1004C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901782" y="1352302"/>
            <a:ext cx="6655597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255B08C8-1FFB-46A2-89CB-4FE5E81365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1862" y="1719618"/>
            <a:ext cx="5948831" cy="4334629"/>
          </a:xfrm>
        </p:spPr>
        <p:txBody>
          <a:bodyPr anchor="ctr">
            <a:normAutofit/>
          </a:bodyPr>
          <a:lstStyle/>
          <a:p>
            <a:pPr lvl="0"/>
            <a:r>
              <a:rPr lang="hr-HR" sz="2400" dirty="0">
                <a:solidFill>
                  <a:schemeClr val="bg1"/>
                </a:solidFill>
              </a:rPr>
              <a:t>sukobi u Hrvatskoj za prijestolje</a:t>
            </a:r>
            <a:endParaRPr lang="en-US" sz="2400" dirty="0">
              <a:solidFill>
                <a:schemeClr val="bg1"/>
              </a:solidFill>
            </a:endParaRPr>
          </a:p>
          <a:p>
            <a:pPr lvl="0"/>
            <a:r>
              <a:rPr lang="hr-HR" sz="2400" dirty="0">
                <a:solidFill>
                  <a:schemeClr val="bg1"/>
                </a:solidFill>
              </a:rPr>
              <a:t>sukob Petra Svačića i Kolomana</a:t>
            </a:r>
            <a:endParaRPr lang="en-US" sz="2400" dirty="0">
              <a:solidFill>
                <a:schemeClr val="bg1"/>
              </a:solidFill>
            </a:endParaRPr>
          </a:p>
          <a:p>
            <a:pPr lvl="0"/>
            <a:r>
              <a:rPr lang="hr-HR" sz="2400" dirty="0">
                <a:solidFill>
                  <a:schemeClr val="bg1"/>
                </a:solidFill>
              </a:rPr>
              <a:t>1097. godina bitka na Gvozdu (smrt Petra Svačića)</a:t>
            </a:r>
            <a:endParaRPr lang="en-US" sz="2400" dirty="0">
              <a:solidFill>
                <a:schemeClr val="bg1"/>
              </a:solidFill>
            </a:endParaRPr>
          </a:p>
          <a:p>
            <a:pPr lvl="0"/>
            <a:r>
              <a:rPr lang="hr-HR" sz="2400" dirty="0">
                <a:solidFill>
                  <a:schemeClr val="bg1"/>
                </a:solidFill>
              </a:rPr>
              <a:t>vladari iz ugarske dinastije Arpadovića </a:t>
            </a:r>
            <a:endParaRPr lang="en-US" sz="2400" dirty="0">
              <a:solidFill>
                <a:schemeClr val="bg1"/>
              </a:solidFill>
            </a:endParaRPr>
          </a:p>
          <a:p>
            <a:pPr lvl="0"/>
            <a:r>
              <a:rPr lang="hr-HR" sz="2400" dirty="0">
                <a:solidFill>
                  <a:schemeClr val="bg1"/>
                </a:solidFill>
              </a:rPr>
              <a:t>ugarski kralj </a:t>
            </a:r>
            <a:r>
              <a:rPr lang="hr-HR" sz="2400" dirty="0" err="1">
                <a:solidFill>
                  <a:schemeClr val="bg1"/>
                </a:solidFill>
              </a:rPr>
              <a:t>Arpad</a:t>
            </a:r>
            <a:r>
              <a:rPr lang="hr-HR" sz="2400" dirty="0">
                <a:solidFill>
                  <a:schemeClr val="bg1"/>
                </a:solidFill>
              </a:rPr>
              <a:t>, osnivač dinastije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4" name="Picture 2" descr="\\tartar\_Razmjena\dvukelic\Klio 6.png">
            <a:extLst>
              <a:ext uri="{FF2B5EF4-FFF2-40B4-BE49-F238E27FC236}">
                <a16:creationId xmlns:a16="http://schemas.microsoft.com/office/drawing/2014/main" xmlns="" id="{17EEF97E-C525-409E-B54E-1A22EF78DF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72168" y="-28699"/>
            <a:ext cx="1797050" cy="469900"/>
          </a:xfrm>
          <a:prstGeom prst="rect">
            <a:avLst/>
          </a:prstGeom>
          <a:noFill/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45C306A6-284F-4202-84EC-AC3836C741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79655" y="5943220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926494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xmlns="" id="{76EFD3D9-44F0-4267-BCC1-1613E79D82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6">
            <a:extLst>
              <a:ext uri="{FF2B5EF4-FFF2-40B4-BE49-F238E27FC236}">
                <a16:creationId xmlns:a16="http://schemas.microsoft.com/office/drawing/2014/main" xmlns="" id="{A779A851-95D6-41AF-937A-B0E4B7F6FA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142164" y="900814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 7">
            <a:extLst>
              <a:ext uri="{FF2B5EF4-FFF2-40B4-BE49-F238E27FC236}">
                <a16:creationId xmlns:a16="http://schemas.microsoft.com/office/drawing/2014/main" xmlns="" id="{953FB2E7-B6CB-429C-81EB-D9516D6D5C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144437" y="633165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xmlns="" id="{2EC40DB1-B719-4A13-9A4D-0966B4B2786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34621" y="636723"/>
            <a:ext cx="4000062" cy="5257799"/>
          </a:xfrm>
          <a:custGeom>
            <a:avLst/>
            <a:gdLst>
              <a:gd name="connsiteX0" fmla="*/ 0 w 4634682"/>
              <a:gd name="connsiteY0" fmla="*/ 0 h 5257799"/>
              <a:gd name="connsiteX1" fmla="*/ 4634682 w 4634682"/>
              <a:gd name="connsiteY1" fmla="*/ 0 h 5257799"/>
              <a:gd name="connsiteX2" fmla="*/ 4634682 w 4634682"/>
              <a:gd name="connsiteY2" fmla="*/ 5257799 h 5257799"/>
              <a:gd name="connsiteX3" fmla="*/ 0 w 4634682"/>
              <a:gd name="connsiteY3" fmla="*/ 5257799 h 525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682" h="5257799">
                <a:moveTo>
                  <a:pt x="0" y="0"/>
                </a:moveTo>
                <a:lnTo>
                  <a:pt x="4634682" y="0"/>
                </a:lnTo>
                <a:lnTo>
                  <a:pt x="4634682" y="5257799"/>
                </a:lnTo>
                <a:lnTo>
                  <a:pt x="0" y="525779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731D3A5-B317-43B3-8CAB-163FB2499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872" y="982272"/>
            <a:ext cx="3388419" cy="4560970"/>
          </a:xfrm>
        </p:spPr>
        <p:txBody>
          <a:bodyPr>
            <a:normAutofit/>
          </a:bodyPr>
          <a:lstStyle/>
          <a:p>
            <a:r>
              <a:rPr lang="hr-HR" sz="4000" dirty="0">
                <a:solidFill>
                  <a:srgbClr val="FFFFFF"/>
                </a:solidFill>
              </a:rPr>
              <a:t>UPAMTIMO</a:t>
            </a:r>
          </a:p>
        </p:txBody>
      </p:sp>
      <p:sp>
        <p:nvSpPr>
          <p:cNvPr id="25" name="Rectangle 8">
            <a:extLst>
              <a:ext uri="{FF2B5EF4-FFF2-40B4-BE49-F238E27FC236}">
                <a16:creationId xmlns:a16="http://schemas.microsoft.com/office/drawing/2014/main" xmlns="" id="{82211336-CFF3-412D-868A-6679C1004C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901782" y="1352302"/>
            <a:ext cx="6655597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E6A4614F-7C37-423A-8439-02FFB66DAF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1861" y="1719618"/>
            <a:ext cx="6335517" cy="4334629"/>
          </a:xfrm>
        </p:spPr>
        <p:txBody>
          <a:bodyPr anchor="ctr">
            <a:normAutofit/>
          </a:bodyPr>
          <a:lstStyle/>
          <a:p>
            <a:r>
              <a:rPr lang="hr-HR" sz="2400" b="0" dirty="0">
                <a:solidFill>
                  <a:schemeClr val="bg1"/>
                </a:solidFill>
                <a:latin typeface="+mn-lt"/>
              </a:rPr>
              <a:t>PACTA CONVENTA </a:t>
            </a:r>
            <a:r>
              <a:rPr lang="hr-HR" sz="2400" dirty="0">
                <a:solidFill>
                  <a:schemeClr val="bg1"/>
                </a:solidFill>
                <a:latin typeface="+mn-lt"/>
              </a:rPr>
              <a:t>-</a:t>
            </a:r>
            <a:r>
              <a:rPr lang="hr-HR" sz="2400" b="0" dirty="0">
                <a:solidFill>
                  <a:schemeClr val="bg1"/>
                </a:solidFill>
              </a:rPr>
              <a:t> sporazum između ugarskog kralja Kolomana i hrvatskog plemstva (1102. godina)</a:t>
            </a:r>
            <a:endParaRPr lang="en-US" sz="2400" b="0" dirty="0">
              <a:solidFill>
                <a:schemeClr val="bg1"/>
              </a:solidFill>
            </a:endParaRPr>
          </a:p>
          <a:p>
            <a:pPr lvl="0"/>
            <a:r>
              <a:rPr lang="hr-HR" sz="2400" b="0" dirty="0">
                <a:solidFill>
                  <a:schemeClr val="bg1"/>
                </a:solidFill>
                <a:latin typeface="+mn-lt"/>
              </a:rPr>
              <a:t>Koloman obećava plemićima da će:</a:t>
            </a:r>
          </a:p>
          <a:p>
            <a:pPr lvl="1"/>
            <a:r>
              <a:rPr lang="hr-HR" sz="2400" b="0" dirty="0">
                <a:solidFill>
                  <a:schemeClr val="bg1"/>
                </a:solidFill>
                <a:latin typeface="+mn-lt"/>
              </a:rPr>
              <a:t>zadržati posjede</a:t>
            </a:r>
          </a:p>
          <a:p>
            <a:pPr lvl="1"/>
            <a:r>
              <a:rPr lang="hr-HR" sz="2400" b="0" dirty="0">
                <a:solidFill>
                  <a:schemeClr val="bg1"/>
                </a:solidFill>
                <a:latin typeface="+mn-lt"/>
              </a:rPr>
              <a:t>zadržati povlasticu neplaćanja poreza  </a:t>
            </a:r>
          </a:p>
          <a:p>
            <a:pPr lvl="1"/>
            <a:r>
              <a:rPr lang="hr-HR" sz="2400" b="0" dirty="0">
                <a:solidFill>
                  <a:schemeClr val="bg1"/>
                </a:solidFill>
                <a:latin typeface="+mn-lt"/>
              </a:rPr>
              <a:t>morati ići samo u obrambene ratove</a:t>
            </a:r>
          </a:p>
          <a:p>
            <a:pPr lvl="0">
              <a:lnSpc>
                <a:spcPct val="90000"/>
              </a:lnSpc>
            </a:pPr>
            <a:endParaRPr lang="en-US" sz="2000" dirty="0">
              <a:solidFill>
                <a:srgbClr val="FEFFFF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endParaRPr lang="hr-HR" sz="2000" dirty="0">
              <a:solidFill>
                <a:srgbClr val="FEFFFF"/>
              </a:solidFill>
            </a:endParaRPr>
          </a:p>
        </p:txBody>
      </p:sp>
      <p:pic>
        <p:nvPicPr>
          <p:cNvPr id="4" name="Picture 2" descr="\\tartar\_Razmjena\dvukelic\Klio 6.png">
            <a:extLst>
              <a:ext uri="{FF2B5EF4-FFF2-40B4-BE49-F238E27FC236}">
                <a16:creationId xmlns:a16="http://schemas.microsoft.com/office/drawing/2014/main" xmlns="" id="{1695C359-9407-4C86-8ABA-BB2554F394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00456" y="-7831"/>
            <a:ext cx="1797050" cy="469900"/>
          </a:xfrm>
          <a:prstGeom prst="rect">
            <a:avLst/>
          </a:prstGeom>
          <a:noFill/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6008D295-3D1F-4626-B782-0182EE827C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89218" y="5994730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232370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76EFD3D9-44F0-4267-BCC1-1613E79D82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xmlns="" id="{A779A851-95D6-41AF-937A-B0E4B7F6FA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142164" y="900814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xmlns="" id="{953FB2E7-B6CB-429C-81EB-D9516D6D5C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144437" y="633165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2EC40DB1-B719-4A13-9A4D-0966B4B2786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34621" y="636723"/>
            <a:ext cx="4000062" cy="5257799"/>
          </a:xfrm>
          <a:custGeom>
            <a:avLst/>
            <a:gdLst>
              <a:gd name="connsiteX0" fmla="*/ 0 w 4634682"/>
              <a:gd name="connsiteY0" fmla="*/ 0 h 5257799"/>
              <a:gd name="connsiteX1" fmla="*/ 4634682 w 4634682"/>
              <a:gd name="connsiteY1" fmla="*/ 0 h 5257799"/>
              <a:gd name="connsiteX2" fmla="*/ 4634682 w 4634682"/>
              <a:gd name="connsiteY2" fmla="*/ 5257799 h 5257799"/>
              <a:gd name="connsiteX3" fmla="*/ 0 w 4634682"/>
              <a:gd name="connsiteY3" fmla="*/ 5257799 h 525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682" h="5257799">
                <a:moveTo>
                  <a:pt x="0" y="0"/>
                </a:moveTo>
                <a:lnTo>
                  <a:pt x="4634682" y="0"/>
                </a:lnTo>
                <a:lnTo>
                  <a:pt x="4634682" y="5257799"/>
                </a:lnTo>
                <a:lnTo>
                  <a:pt x="0" y="525779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38D5E40-69BE-4271-B683-865220B54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872" y="982272"/>
            <a:ext cx="3388419" cy="4560970"/>
          </a:xfrm>
        </p:spPr>
        <p:txBody>
          <a:bodyPr>
            <a:normAutofit/>
          </a:bodyPr>
          <a:lstStyle/>
          <a:p>
            <a:r>
              <a:rPr lang="hr-HR" sz="4000" dirty="0">
                <a:solidFill>
                  <a:srgbClr val="FFFFFF"/>
                </a:solidFill>
              </a:rPr>
              <a:t>UPAMTIMO</a:t>
            </a:r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xmlns="" id="{82211336-CFF3-412D-868A-6679C1004C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901782" y="1352302"/>
            <a:ext cx="6655597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CB60DD3B-E671-4785-BFD3-17D1538621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1862" y="1719618"/>
            <a:ext cx="5948831" cy="4334629"/>
          </a:xfrm>
        </p:spPr>
        <p:txBody>
          <a:bodyPr anchor="ctr">
            <a:normAutofit/>
          </a:bodyPr>
          <a:lstStyle/>
          <a:p>
            <a:pPr lvl="0"/>
            <a:r>
              <a:rPr lang="hr-HR" sz="2400" dirty="0">
                <a:solidFill>
                  <a:schemeClr val="bg1"/>
                </a:solidFill>
              </a:rPr>
              <a:t>1102. godine Koloman se u Biogradu okrunio za hrvatskoga kralja</a:t>
            </a:r>
            <a:endParaRPr lang="en-US" sz="2400" dirty="0">
              <a:solidFill>
                <a:schemeClr val="bg1"/>
              </a:solidFill>
            </a:endParaRPr>
          </a:p>
          <a:p>
            <a:pPr lvl="0"/>
            <a:r>
              <a:rPr lang="hr-HR" sz="2400" dirty="0">
                <a:solidFill>
                  <a:schemeClr val="bg1"/>
                </a:solidFill>
              </a:rPr>
              <a:t>Personalna unija (Hrvatska i Ugarska povezane osobom vladara)</a:t>
            </a:r>
            <a:endParaRPr lang="en-US" sz="2400" dirty="0">
              <a:solidFill>
                <a:schemeClr val="bg1"/>
              </a:solidFill>
            </a:endParaRPr>
          </a:p>
          <a:p>
            <a:pPr lvl="0"/>
            <a:r>
              <a:rPr lang="hr-HR" sz="2400" dirty="0">
                <a:solidFill>
                  <a:schemeClr val="bg1"/>
                </a:solidFill>
              </a:rPr>
              <a:t>Do 1105. godine </a:t>
            </a:r>
            <a:r>
              <a:rPr lang="hr-HR" sz="2400" dirty="0" err="1">
                <a:solidFill>
                  <a:schemeClr val="bg1"/>
                </a:solidFill>
              </a:rPr>
              <a:t>Kolomanovu</a:t>
            </a:r>
            <a:r>
              <a:rPr lang="hr-HR" sz="2400" dirty="0">
                <a:solidFill>
                  <a:schemeClr val="bg1"/>
                </a:solidFill>
              </a:rPr>
              <a:t> vlast priznali i dalmatinski gradovi</a:t>
            </a:r>
            <a:endParaRPr lang="en-US" sz="2400" dirty="0">
              <a:solidFill>
                <a:schemeClr val="bg1"/>
              </a:solidFill>
            </a:endParaRPr>
          </a:p>
          <a:p>
            <a:pPr lvl="0"/>
            <a:r>
              <a:rPr lang="hr-HR" sz="2400" dirty="0">
                <a:solidFill>
                  <a:schemeClr val="bg1"/>
                </a:solidFill>
              </a:rPr>
              <a:t>Zadar i Split Koloman morao osvojiti</a:t>
            </a:r>
            <a:endParaRPr lang="en-US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hr-HR" sz="2400" dirty="0">
              <a:solidFill>
                <a:srgbClr val="FEFFFF"/>
              </a:solidFill>
            </a:endParaRPr>
          </a:p>
        </p:txBody>
      </p:sp>
      <p:pic>
        <p:nvPicPr>
          <p:cNvPr id="4" name="Picture 2" descr="\\tartar\_Razmjena\dvukelic\Klio 6.png">
            <a:extLst>
              <a:ext uri="{FF2B5EF4-FFF2-40B4-BE49-F238E27FC236}">
                <a16:creationId xmlns:a16="http://schemas.microsoft.com/office/drawing/2014/main" xmlns="" id="{A66A07AC-D7E0-403A-9EB2-AA6428DB63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72168" y="0"/>
            <a:ext cx="1797050" cy="469900"/>
          </a:xfrm>
          <a:prstGeom prst="rect">
            <a:avLst/>
          </a:prstGeom>
          <a:noFill/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F4A3C31E-49E7-4761-A8F5-D3362875E2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96920" y="5935103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72306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76EFD3D9-44F0-4267-BCC1-1613E79D82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xmlns="" id="{A779A851-95D6-41AF-937A-B0E4B7F6FA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142164" y="900814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xmlns="" id="{953FB2E7-B6CB-429C-81EB-D9516D6D5C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144437" y="633165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2EC40DB1-B719-4A13-9A4D-0966B4B2786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34621" y="636723"/>
            <a:ext cx="4000062" cy="5257799"/>
          </a:xfrm>
          <a:custGeom>
            <a:avLst/>
            <a:gdLst>
              <a:gd name="connsiteX0" fmla="*/ 0 w 4634682"/>
              <a:gd name="connsiteY0" fmla="*/ 0 h 5257799"/>
              <a:gd name="connsiteX1" fmla="*/ 4634682 w 4634682"/>
              <a:gd name="connsiteY1" fmla="*/ 0 h 5257799"/>
              <a:gd name="connsiteX2" fmla="*/ 4634682 w 4634682"/>
              <a:gd name="connsiteY2" fmla="*/ 5257799 h 5257799"/>
              <a:gd name="connsiteX3" fmla="*/ 0 w 4634682"/>
              <a:gd name="connsiteY3" fmla="*/ 5257799 h 525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682" h="5257799">
                <a:moveTo>
                  <a:pt x="0" y="0"/>
                </a:moveTo>
                <a:lnTo>
                  <a:pt x="4634682" y="0"/>
                </a:lnTo>
                <a:lnTo>
                  <a:pt x="4634682" y="5257799"/>
                </a:lnTo>
                <a:lnTo>
                  <a:pt x="0" y="525779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0A48BC9F-90A6-4414-A205-B71E50470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872" y="982272"/>
            <a:ext cx="3388419" cy="4560970"/>
          </a:xfrm>
        </p:spPr>
        <p:txBody>
          <a:bodyPr>
            <a:normAutofit/>
          </a:bodyPr>
          <a:lstStyle/>
          <a:p>
            <a:r>
              <a:rPr lang="hr-HR" sz="4000" dirty="0">
                <a:solidFill>
                  <a:srgbClr val="FFFFFF"/>
                </a:solidFill>
              </a:rPr>
              <a:t>UPAMTIMO</a:t>
            </a:r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xmlns="" id="{82211336-CFF3-412D-868A-6679C1004C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901782" y="1352302"/>
            <a:ext cx="6655597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4DF3F01D-EDAA-448A-99FA-E394FA308C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1862" y="1719618"/>
            <a:ext cx="5948831" cy="4334629"/>
          </a:xfrm>
        </p:spPr>
        <p:txBody>
          <a:bodyPr anchor="ctr">
            <a:normAutofit/>
          </a:bodyPr>
          <a:lstStyle/>
          <a:p>
            <a:r>
              <a:rPr lang="hr-HR" sz="2400" dirty="0">
                <a:solidFill>
                  <a:schemeClr val="bg1"/>
                </a:solidFill>
              </a:rPr>
              <a:t>Hrvatska zadržala svoju samostalnost u uniji</a:t>
            </a:r>
            <a:endParaRPr lang="en-US" sz="2400" dirty="0">
              <a:solidFill>
                <a:schemeClr val="bg1"/>
              </a:solidFill>
            </a:endParaRPr>
          </a:p>
          <a:p>
            <a:pPr lvl="0"/>
            <a:r>
              <a:rPr lang="hr-HR" sz="2400" dirty="0">
                <a:solidFill>
                  <a:schemeClr val="bg1"/>
                </a:solidFill>
              </a:rPr>
              <a:t>Koloman dao povlastice Rabu, Trogiru i Zadru</a:t>
            </a:r>
            <a:endParaRPr lang="en-US" sz="2400" dirty="0">
              <a:solidFill>
                <a:schemeClr val="bg1"/>
              </a:solidFill>
            </a:endParaRPr>
          </a:p>
          <a:p>
            <a:pPr lvl="0"/>
            <a:r>
              <a:rPr lang="hr-HR" sz="2400" dirty="0">
                <a:solidFill>
                  <a:schemeClr val="bg1"/>
                </a:solidFill>
              </a:rPr>
              <a:t>U Split i Zadar smjestio vojne postrojbe</a:t>
            </a:r>
            <a:endParaRPr lang="en-US" sz="2400" dirty="0">
              <a:solidFill>
                <a:schemeClr val="bg1"/>
              </a:solidFill>
            </a:endParaRPr>
          </a:p>
          <a:p>
            <a:pPr lvl="0"/>
            <a:r>
              <a:rPr lang="hr-HR" sz="2400" dirty="0">
                <a:solidFill>
                  <a:schemeClr val="bg1"/>
                </a:solidFill>
              </a:rPr>
              <a:t>U Zadru podigao zvonik uz crkvu svete Marije</a:t>
            </a:r>
            <a:endParaRPr lang="en-US" sz="24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endParaRPr lang="hr-HR" sz="2400" dirty="0">
              <a:solidFill>
                <a:srgbClr val="FEFFFF"/>
              </a:solidFill>
            </a:endParaRPr>
          </a:p>
        </p:txBody>
      </p:sp>
      <p:pic>
        <p:nvPicPr>
          <p:cNvPr id="4" name="Picture 2" descr="\\tartar\_Razmjena\dvukelic\Klio 6.png">
            <a:extLst>
              <a:ext uri="{FF2B5EF4-FFF2-40B4-BE49-F238E27FC236}">
                <a16:creationId xmlns:a16="http://schemas.microsoft.com/office/drawing/2014/main" xmlns="" id="{8C45A081-16B5-4FAC-A427-AF1741CDFE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72168" y="-28699"/>
            <a:ext cx="1797050" cy="469900"/>
          </a:xfrm>
          <a:prstGeom prst="rect">
            <a:avLst/>
          </a:prstGeom>
          <a:noFill/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7457C4E8-02F7-4EFA-B1C5-1A47360CC8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56960" y="5975980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662939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DC8C3900-B8A1-4965-88E6-CBCBFE0672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4665945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7BF256D4-2581-4DDF-8653-525F741A9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624568"/>
            <a:ext cx="3351755" cy="5412920"/>
          </a:xfrm>
        </p:spPr>
        <p:txBody>
          <a:bodyPr>
            <a:normAutofit/>
          </a:bodyPr>
          <a:lstStyle/>
          <a:p>
            <a:r>
              <a:rPr lang="hr-HR" sz="4400" dirty="0">
                <a:solidFill>
                  <a:schemeClr val="bg1"/>
                </a:solidFill>
              </a:rPr>
              <a:t>Dolazak dinastije Arpadović</a:t>
            </a:r>
            <a:endParaRPr lang="hr-HR" dirty="0">
              <a:solidFill>
                <a:schemeClr val="bg1"/>
              </a:solidFill>
            </a:endParaRPr>
          </a:p>
        </p:txBody>
      </p:sp>
      <p:graphicFrame>
        <p:nvGraphicFramePr>
          <p:cNvPr id="14" name="Rezervirano mjesto sadržaja 2">
            <a:extLst>
              <a:ext uri="{FF2B5EF4-FFF2-40B4-BE49-F238E27FC236}">
                <a16:creationId xmlns:a16="http://schemas.microsoft.com/office/drawing/2014/main" xmlns="" id="{5D4EAA8F-C698-4308-A430-F3587A08442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62144876"/>
              </p:ext>
            </p:extLst>
          </p:nvPr>
        </p:nvGraphicFramePr>
        <p:xfrm>
          <a:off x="5392455" y="623888"/>
          <a:ext cx="5961345" cy="541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 descr="\\tartar\_Razmjena\dvukelic\Klio 6.png">
            <a:extLst>
              <a:ext uri="{FF2B5EF4-FFF2-40B4-BE49-F238E27FC236}">
                <a16:creationId xmlns:a16="http://schemas.microsoft.com/office/drawing/2014/main" xmlns="" id="{312BDAE7-EBDB-4310-9C47-B41BBB4023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200456" y="0"/>
            <a:ext cx="1797050" cy="469900"/>
          </a:xfrm>
          <a:prstGeom prst="rect">
            <a:avLst/>
          </a:prstGeom>
          <a:noFill/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683C6408-429D-492A-BB48-F280012D6DB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35960" y="5877272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233965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B775CD93-9DF2-48CB-9F57-1BCA9A46C7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6344" y="448055"/>
            <a:ext cx="3414370" cy="3801257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AE75986F-855A-4FAB-91B1-CCAE5AE70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731519"/>
            <a:ext cx="2845191" cy="3237579"/>
          </a:xfrm>
        </p:spPr>
        <p:txBody>
          <a:bodyPr>
            <a:normAutofit/>
          </a:bodyPr>
          <a:lstStyle/>
          <a:p>
            <a:r>
              <a:rPr lang="hr-HR" sz="4000" dirty="0">
                <a:solidFill>
                  <a:schemeClr val="bg1"/>
                </a:solidFill>
              </a:rPr>
              <a:t>Dolazak dinastije Arpadović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6166C6D1-23AC-49C4-BA07-238E4E9F8C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6343" y="4419227"/>
            <a:ext cx="3414369" cy="1979852"/>
          </a:xfrm>
          <a:prstGeom prst="rect">
            <a:avLst/>
          </a:prstGeom>
          <a:solidFill>
            <a:schemeClr val="accent1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1C091803-41C2-48E0-9228-5148460C74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044603" y="448055"/>
            <a:ext cx="7688475" cy="5952745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C:\Users\MacBook Pro\Desktop\1024px-Oton_Ivekovic,_Smrt_kralja_Petra_Svacica_u_Gori_Gvozdu_1097_god.jpg">
            <a:extLst>
              <a:ext uri="{FF2B5EF4-FFF2-40B4-BE49-F238E27FC236}">
                <a16:creationId xmlns:a16="http://schemas.microsoft.com/office/drawing/2014/main" xmlns="" id="{415F6AC3-21B7-4298-A405-DEA1B4448D5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79913" y="850117"/>
            <a:ext cx="7037387" cy="5149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\\tartar\_Razmjena\dvukelic\Klio 6.png">
            <a:extLst>
              <a:ext uri="{FF2B5EF4-FFF2-40B4-BE49-F238E27FC236}">
                <a16:creationId xmlns:a16="http://schemas.microsoft.com/office/drawing/2014/main" xmlns="" id="{0180E9D0-5B2C-4D9F-B6F6-B3E829FC75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351631" y="6823"/>
            <a:ext cx="1797050" cy="469900"/>
          </a:xfrm>
          <a:prstGeom prst="rect">
            <a:avLst/>
          </a:prstGeom>
          <a:noFill/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C73DB511-7DD3-468A-8111-756CB06A658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93569" y="5888934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78793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 descr="Slika na kojoj se prikazuje na otvorenom, zgrada, kip, muškarac&#10;&#10;Opis je automatski generiran">
            <a:extLst>
              <a:ext uri="{FF2B5EF4-FFF2-40B4-BE49-F238E27FC236}">
                <a16:creationId xmlns:a16="http://schemas.microsoft.com/office/drawing/2014/main" xmlns="" id="{FAB467AA-3E42-4828-B49E-992C48E63E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21" r="6422"/>
          <a:stretch/>
        </p:blipFill>
        <p:spPr>
          <a:xfrm>
            <a:off x="20" y="10"/>
            <a:ext cx="4637226" cy="6857990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B9951BD9-0868-4CDB-ACD6-9C4209B5E41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4637247" y="0"/>
            <a:ext cx="7554754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9DCAA7B4-12FC-41BF-97FF-3AEEE543C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7328" y="640082"/>
            <a:ext cx="6274591" cy="335160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hr-HR" sz="6000" dirty="0">
                <a:solidFill>
                  <a:schemeClr val="bg1"/>
                </a:solidFill>
              </a:rPr>
              <a:t>Dolazak dinastije Arpadović</a:t>
            </a:r>
            <a:endParaRPr lang="en-US" sz="6000" dirty="0">
              <a:solidFill>
                <a:schemeClr val="bg1"/>
              </a:solidFill>
            </a:endParaRPr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xmlns="" id="{211861E8-F20E-491C-8E04-A2D122E3C5D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93569" y="5888934"/>
            <a:ext cx="2804862" cy="1402431"/>
          </a:xfrm>
          <a:prstGeom prst="rect">
            <a:avLst/>
          </a:prstGeom>
        </p:spPr>
      </p:pic>
      <p:pic>
        <p:nvPicPr>
          <p:cNvPr id="11" name="Picture 2" descr="\\tartar\_Razmjena\dvukelic\Klio 6.png">
            <a:extLst>
              <a:ext uri="{FF2B5EF4-FFF2-40B4-BE49-F238E27FC236}">
                <a16:creationId xmlns:a16="http://schemas.microsoft.com/office/drawing/2014/main" xmlns="" id="{A9472C3D-9ED3-4C38-BF83-5656450E6A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272168" y="0"/>
            <a:ext cx="1797050" cy="4699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2119581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775CD93-9DF2-48CB-9F57-1BCA9A46C7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6344" y="448055"/>
            <a:ext cx="3414370" cy="3801257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2646429E-D198-4E07-9419-64662FACF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731519"/>
            <a:ext cx="2845191" cy="3237579"/>
          </a:xfrm>
        </p:spPr>
        <p:txBody>
          <a:bodyPr>
            <a:normAutofit/>
          </a:bodyPr>
          <a:lstStyle/>
          <a:p>
            <a:r>
              <a:rPr lang="hr-HR" sz="4400" dirty="0">
                <a:solidFill>
                  <a:schemeClr val="bg1"/>
                </a:solidFill>
              </a:rPr>
              <a:t>Dolazak dinastije Arpadović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6166C6D1-23AC-49C4-BA07-238E4E9F8C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6343" y="4419227"/>
            <a:ext cx="3414369" cy="1979852"/>
          </a:xfrm>
          <a:prstGeom prst="rect">
            <a:avLst/>
          </a:prstGeom>
          <a:solidFill>
            <a:schemeClr val="accent5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1C091803-41C2-48E0-9228-5148460C74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044603" y="448055"/>
            <a:ext cx="7688475" cy="5952745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D3FE86E0-7327-425F-A111-B6BE5A6F255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992944874"/>
              </p:ext>
            </p:extLst>
          </p:nvPr>
        </p:nvGraphicFramePr>
        <p:xfrm>
          <a:off x="4379913" y="687388"/>
          <a:ext cx="7037387" cy="54752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 descr="\\tartar\_Razmjena\dvukelic\Klio 6.png">
            <a:extLst>
              <a:ext uri="{FF2B5EF4-FFF2-40B4-BE49-F238E27FC236}">
                <a16:creationId xmlns:a16="http://schemas.microsoft.com/office/drawing/2014/main" xmlns="" id="{3F9121EF-AF60-4DCD-9721-B3F35B8804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145406" y="-21845"/>
            <a:ext cx="1797050" cy="469900"/>
          </a:xfrm>
          <a:prstGeom prst="rect">
            <a:avLst/>
          </a:prstGeom>
          <a:noFill/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C334D454-5E2E-44E1-A719-7B79BDC68CB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71864" y="5938917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789318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5A92BC41-5AE1-432E-87C7-12BF9E03D9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501415" y="476778"/>
            <a:ext cx="7212450" cy="5920653"/>
          </a:xfrm>
          <a:prstGeom prst="rect">
            <a:avLst/>
          </a:prstGeom>
          <a:solidFill>
            <a:schemeClr val="accent5">
              <a:alpha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B53AA4C0-9D29-48C4-B6BE-9A320B323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1495" y="1179095"/>
            <a:ext cx="5956353" cy="340448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hr-HR" sz="4800" dirty="0">
                <a:solidFill>
                  <a:schemeClr val="bg1"/>
                </a:solidFill>
              </a:rPr>
              <a:t>Dolazak dinastije Arpadović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30" name="Content Placeholder 29">
            <a:extLst>
              <a:ext uri="{FF2B5EF4-FFF2-40B4-BE49-F238E27FC236}">
                <a16:creationId xmlns:a16="http://schemas.microsoft.com/office/drawing/2014/main" xmlns="" id="{0D293C0B-9216-4C29-8331-EDAD8A5B70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1495" y="4866870"/>
            <a:ext cx="5956353" cy="1247274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2400" dirty="0" err="1">
                <a:solidFill>
                  <a:srgbClr val="FFFFFF"/>
                </a:solidFill>
              </a:rPr>
              <a:t>Pročitajte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tekst</a:t>
            </a:r>
            <a:r>
              <a:rPr lang="en-US" sz="2400" dirty="0">
                <a:solidFill>
                  <a:srgbClr val="FFFFFF"/>
                </a:solidFill>
              </a:rPr>
              <a:t> u </a:t>
            </a:r>
            <a:r>
              <a:rPr lang="en-US" sz="2400" dirty="0" err="1">
                <a:solidFill>
                  <a:srgbClr val="FFFFFF"/>
                </a:solidFill>
              </a:rPr>
              <a:t>udžbeniku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na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stranici</a:t>
            </a:r>
            <a:r>
              <a:rPr lang="en-US" sz="2400" dirty="0">
                <a:solidFill>
                  <a:srgbClr val="FFFFFF"/>
                </a:solidFill>
              </a:rPr>
              <a:t> 71. </a:t>
            </a:r>
            <a:r>
              <a:rPr lang="en-US" sz="2400" dirty="0" err="1">
                <a:solidFill>
                  <a:srgbClr val="FFFFFF"/>
                </a:solidFill>
              </a:rPr>
              <a:t>i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odgovorite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na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pitanja</a:t>
            </a:r>
            <a:r>
              <a:rPr lang="hr-HR" sz="2400" dirty="0">
                <a:solidFill>
                  <a:srgbClr val="FFFFFF"/>
                </a:solidFill>
              </a:rPr>
              <a:t>.</a:t>
            </a:r>
            <a:endParaRPr lang="en-US" sz="2400" dirty="0">
              <a:solidFill>
                <a:srgbClr val="FFFFFF"/>
              </a:solidFill>
            </a:endParaRP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xmlns="" id="{DC0E1208-0B30-4396-AE7C-AEBFFAEE66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287478" y="4713662"/>
            <a:ext cx="36576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Rezervirano mjesto sadržaja 6" descr="Slika na kojoj se prikazuje tekst, novine&#10;&#10;Opis je automatski generiran">
            <a:extLst>
              <a:ext uri="{FF2B5EF4-FFF2-40B4-BE49-F238E27FC236}">
                <a16:creationId xmlns:a16="http://schemas.microsoft.com/office/drawing/2014/main" xmlns="" id="{0A66C5C3-B90A-4412-868E-9982B86C649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555" r="-2" b="198"/>
          <a:stretch/>
        </p:blipFill>
        <p:spPr>
          <a:xfrm>
            <a:off x="475488" y="476777"/>
            <a:ext cx="3864383" cy="5920653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xmlns="" id="{0E67BCAA-C5C2-4277-BF9E-46F18BF8453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93569" y="5979502"/>
            <a:ext cx="2804862" cy="1402431"/>
          </a:xfrm>
          <a:prstGeom prst="rect">
            <a:avLst/>
          </a:prstGeom>
        </p:spPr>
      </p:pic>
      <p:pic>
        <p:nvPicPr>
          <p:cNvPr id="12" name="Picture 2" descr="\\tartar\_Razmjena\dvukelic\Klio 6.png">
            <a:extLst>
              <a:ext uri="{FF2B5EF4-FFF2-40B4-BE49-F238E27FC236}">
                <a16:creationId xmlns:a16="http://schemas.microsoft.com/office/drawing/2014/main" xmlns="" id="{2E80DA55-B6BD-43AF-BE27-0A29113606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272168" y="0"/>
            <a:ext cx="1797050" cy="4699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62007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B775CD93-9DF2-48CB-9F57-1BCA9A46C7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6344" y="448055"/>
            <a:ext cx="3414370" cy="3801257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460B0DE5-C1CD-4D7E-B986-DC89D7BBE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731519"/>
            <a:ext cx="2845191" cy="3237579"/>
          </a:xfrm>
        </p:spPr>
        <p:txBody>
          <a:bodyPr>
            <a:normAutofit/>
          </a:bodyPr>
          <a:lstStyle/>
          <a:p>
            <a:r>
              <a:rPr lang="hr-HR" sz="4400" dirty="0">
                <a:solidFill>
                  <a:schemeClr val="bg1"/>
                </a:solidFill>
              </a:rPr>
              <a:t>Dolazak dinastije Arpadović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6166C6D1-23AC-49C4-BA07-238E4E9F8C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6343" y="4419227"/>
            <a:ext cx="3414369" cy="1979852"/>
          </a:xfrm>
          <a:prstGeom prst="rect">
            <a:avLst/>
          </a:prstGeom>
          <a:solidFill>
            <a:schemeClr val="accent5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1C091803-41C2-48E0-9228-5148460C74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044603" y="448055"/>
            <a:ext cx="7688475" cy="5952745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" name="Rezervirano mjesto sadržaja 2">
            <a:extLst>
              <a:ext uri="{FF2B5EF4-FFF2-40B4-BE49-F238E27FC236}">
                <a16:creationId xmlns:a16="http://schemas.microsoft.com/office/drawing/2014/main" xmlns="" id="{06214231-833F-462C-B98B-3F979782FB9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609717340"/>
              </p:ext>
            </p:extLst>
          </p:nvPr>
        </p:nvGraphicFramePr>
        <p:xfrm>
          <a:off x="4379913" y="687388"/>
          <a:ext cx="7037387" cy="54752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 descr="\\tartar\_Razmjena\dvukelic\Klio 6.png">
            <a:extLst>
              <a:ext uri="{FF2B5EF4-FFF2-40B4-BE49-F238E27FC236}">
                <a16:creationId xmlns:a16="http://schemas.microsoft.com/office/drawing/2014/main" xmlns="" id="{6FDDAFBE-8B8C-40F0-A7D3-3B1316FA93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099917" y="-21845"/>
            <a:ext cx="1797050" cy="469900"/>
          </a:xfrm>
          <a:prstGeom prst="rect">
            <a:avLst/>
          </a:prstGeom>
          <a:noFill/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9C2B8924-3EAB-4DC0-AD24-6AFF8FFE824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93569" y="5938917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894697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5A92BC41-5AE1-432E-87C7-12BF9E03D9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501415" y="476778"/>
            <a:ext cx="7212450" cy="5920653"/>
          </a:xfrm>
          <a:prstGeom prst="rect">
            <a:avLst/>
          </a:prstGeom>
          <a:solidFill>
            <a:srgbClr val="5B4A78">
              <a:alpha val="9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818D1C62-2AB9-4765-81EB-985DE68E6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1495" y="1179095"/>
            <a:ext cx="5956353" cy="340448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hr-HR" sz="4800" dirty="0">
                <a:solidFill>
                  <a:schemeClr val="bg1"/>
                </a:solidFill>
              </a:rPr>
              <a:t>Dolazak dinastije Arpadović</a:t>
            </a:r>
            <a:endParaRPr lang="en-US" sz="4800" dirty="0">
              <a:solidFill>
                <a:schemeClr val="bg1"/>
              </a:solidFill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DC0E1208-0B30-4396-AE7C-AEBFFAEE66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287478" y="4713662"/>
            <a:ext cx="36576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Slika 7" descr="Slika na kojoj se prikazuje tekst, knjiga&#10;&#10;Opis je automatski generiran">
            <a:extLst>
              <a:ext uri="{FF2B5EF4-FFF2-40B4-BE49-F238E27FC236}">
                <a16:creationId xmlns:a16="http://schemas.microsoft.com/office/drawing/2014/main" xmlns="" id="{515232C7-129D-4962-BE98-BDCEFC0E1C6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61" r="2858" b="2"/>
          <a:stretch/>
        </p:blipFill>
        <p:spPr>
          <a:xfrm>
            <a:off x="475488" y="476777"/>
            <a:ext cx="3864383" cy="5920653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15FB59E7-D046-439C-8894-BAFDF83218A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14809" y="6021288"/>
            <a:ext cx="2804862" cy="1402431"/>
          </a:xfrm>
          <a:prstGeom prst="rect">
            <a:avLst/>
          </a:prstGeom>
        </p:spPr>
      </p:pic>
      <p:pic>
        <p:nvPicPr>
          <p:cNvPr id="10" name="Picture 2" descr="\\tartar\_Razmjena\dvukelic\Klio 6.png">
            <a:extLst>
              <a:ext uri="{FF2B5EF4-FFF2-40B4-BE49-F238E27FC236}">
                <a16:creationId xmlns:a16="http://schemas.microsoft.com/office/drawing/2014/main" xmlns="" id="{B86D0677-D1C8-45CC-A138-5B6D35F4E8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394950" y="-9331"/>
            <a:ext cx="1797050" cy="4699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5041462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DC8C3900-B8A1-4965-88E6-CBCBFE0672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4665945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1E3308B9-5514-4F7F-BFD9-8E783F3A7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624568"/>
            <a:ext cx="3351755" cy="5412920"/>
          </a:xfrm>
        </p:spPr>
        <p:txBody>
          <a:bodyPr>
            <a:normAutofit/>
          </a:bodyPr>
          <a:lstStyle/>
          <a:p>
            <a:r>
              <a:rPr lang="hr-HR" sz="4400" dirty="0">
                <a:solidFill>
                  <a:schemeClr val="bg1"/>
                </a:solidFill>
              </a:rPr>
              <a:t>Dolazak dinastije Arpadović</a:t>
            </a:r>
            <a:endParaRPr lang="hr-HR" dirty="0">
              <a:solidFill>
                <a:schemeClr val="bg1"/>
              </a:solidFill>
            </a:endParaRP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A14E7A06-4B7A-4BB9-89AA-69CE0F81724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892167075"/>
              </p:ext>
            </p:extLst>
          </p:nvPr>
        </p:nvGraphicFramePr>
        <p:xfrm>
          <a:off x="5392455" y="623888"/>
          <a:ext cx="5961345" cy="541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 descr="\\tartar\_Razmjena\dvukelic\Klio 6.png">
            <a:extLst>
              <a:ext uri="{FF2B5EF4-FFF2-40B4-BE49-F238E27FC236}">
                <a16:creationId xmlns:a16="http://schemas.microsoft.com/office/drawing/2014/main" xmlns="" id="{86AA2F33-99E6-42A4-8B46-560311C5A7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200456" y="0"/>
            <a:ext cx="1797050" cy="469900"/>
          </a:xfrm>
          <a:prstGeom prst="rect">
            <a:avLst/>
          </a:prstGeom>
          <a:noFill/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7FEDD35E-AB4E-479E-9E43-26FF1B6C988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28157" y="5877272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521647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404</Words>
  <Application>Microsoft Office PowerPoint</Application>
  <PresentationFormat>Custom</PresentationFormat>
  <Paragraphs>68</Paragraphs>
  <Slides>15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Dolazak dinastije Arpadović</vt:lpstr>
      <vt:lpstr>Dolazak dinastije Arpadović</vt:lpstr>
      <vt:lpstr>Dolazak dinastije Arpadović</vt:lpstr>
      <vt:lpstr>Dolazak dinastije Arpadović</vt:lpstr>
      <vt:lpstr>Dolazak dinastije Arpadović</vt:lpstr>
      <vt:lpstr>Dolazak dinastije Arpadović</vt:lpstr>
      <vt:lpstr>Dolazak dinastije Arpadović</vt:lpstr>
      <vt:lpstr>Dolazak dinastije Arpadović</vt:lpstr>
      <vt:lpstr>Dolazak dinastije Arpadović</vt:lpstr>
      <vt:lpstr>Dolazak dinastije Arpadović</vt:lpstr>
      <vt:lpstr>Dolazak dinastije Arpadović</vt:lpstr>
      <vt:lpstr>UPAMTIMO</vt:lpstr>
      <vt:lpstr>UPAMTIMO</vt:lpstr>
      <vt:lpstr>UPAMTIMO</vt:lpstr>
      <vt:lpstr>UPAMTIMO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Dolazak dinastije Arpadović</dc:title>
  <dc:creator>Ivan Cuzic</dc:creator>
  <cp:lastModifiedBy>dvukelic</cp:lastModifiedBy>
  <cp:revision>4</cp:revision>
  <dcterms:created xsi:type="dcterms:W3CDTF">2020-08-23T21:01:51Z</dcterms:created>
  <dcterms:modified xsi:type="dcterms:W3CDTF">2020-08-31T08:00:52Z</dcterms:modified>
</cp:coreProperties>
</file>